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Baskerville Display PT" charset="1" panose="02030602080406020203"/>
      <p:regular r:id="rId18"/>
    </p:embeddedFont>
    <p:embeddedFont>
      <p:font typeface="Oswald Bold" charset="1" panose="00000800000000000000"/>
      <p:regular r:id="rId19"/>
    </p:embeddedFont>
    <p:embeddedFont>
      <p:font typeface="DM Sans" charset="1" panose="00000000000000000000"/>
      <p:regular r:id="rId20"/>
    </p:embeddedFont>
    <p:embeddedFont>
      <p:font typeface="Baskerville Display PT Italics" charset="1" panose="02030602080406090203"/>
      <p:regular r:id="rId21"/>
    </p:embeddedFont>
    <p:embeddedFont>
      <p:font typeface="Baskerville Display PT Bold" charset="1" panose="02030702080406020203"/>
      <p:regular r:id="rId22"/>
    </p:embeddedFont>
    <p:embeddedFont>
      <p:font typeface="DM Sans Italics" charset="1" panose="00000000000000000000"/>
      <p:regular r:id="rId23"/>
    </p:embeddedFont>
    <p:embeddedFont>
      <p:font typeface="Inter" charset="1" panose="020B0502030000000004"/>
      <p:regular r:id="rId24"/>
    </p:embeddedFont>
    <p:embeddedFont>
      <p:font typeface="Lato Bold" charset="1" panose="020F0502020204030203"/>
      <p:regular r:id="rId25"/>
    </p:embeddedFont>
    <p:embeddedFont>
      <p:font typeface="Lato" charset="1" panose="020F0502020204030203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P0I3dPR8.mp4>
</file>

<file path=ppt/media/image1.png>
</file>

<file path=ppt/media/image10.png>
</file>

<file path=ppt/media/image11.jpeg>
</file>

<file path=ppt/media/image12.png>
</file>

<file path=ppt/media/image13.sv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jpeg>
</file>

<file path=ppt/media/image3.png>
</file>

<file path=ppt/media/image30.png>
</file>

<file path=ppt/media/image31.svg>
</file>

<file path=ppt/media/image32.png>
</file>

<file path=ppt/media/image33.svg>
</file>

<file path=ppt/media/image4.sv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jpeg" Type="http://schemas.openxmlformats.org/officeDocument/2006/relationships/image"/><Relationship Id="rId3" Target="../media/VAGP0I3dPR8.mp4" Type="http://schemas.openxmlformats.org/officeDocument/2006/relationships/video"/><Relationship Id="rId4" Target="../media/VAGP0I3dPR8.mp4" Type="http://schemas.microsoft.com/office/2007/relationships/media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31.svg" Type="http://schemas.openxmlformats.org/officeDocument/2006/relationships/image"/><Relationship Id="rId4" Target="../media/image32.png" Type="http://schemas.openxmlformats.org/officeDocument/2006/relationships/image"/><Relationship Id="rId5" Target="../media/image33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17.png" Type="http://schemas.openxmlformats.org/officeDocument/2006/relationships/image"/><Relationship Id="rId5" Target="../media/image18.svg" Type="http://schemas.openxmlformats.org/officeDocument/2006/relationships/image"/><Relationship Id="rId6" Target="../media/image19.png" Type="http://schemas.openxmlformats.org/officeDocument/2006/relationships/image"/><Relationship Id="rId7" Target="../media/image20.svg" Type="http://schemas.openxmlformats.org/officeDocument/2006/relationships/image"/><Relationship Id="rId8" Target="../media/image2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Relationship Id="rId6" Target="../media/image26.png" Type="http://schemas.openxmlformats.org/officeDocument/2006/relationships/image"/><Relationship Id="rId7" Target="../media/image27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33027" y="0"/>
            <a:ext cx="3086100" cy="11299900"/>
            <a:chOff x="0" y="0"/>
            <a:chExt cx="812800" cy="29761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2976105"/>
            </a:xfrm>
            <a:custGeom>
              <a:avLst/>
              <a:gdLst/>
              <a:ahLst/>
              <a:cxnLst/>
              <a:rect r="r" b="b" t="t" l="l"/>
              <a:pathLst>
                <a:path h="297610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4831A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384715" y="9009597"/>
            <a:ext cx="3806571" cy="2083232"/>
          </a:xfrm>
          <a:custGeom>
            <a:avLst/>
            <a:gdLst/>
            <a:ahLst/>
            <a:cxnLst/>
            <a:rect r="r" b="b" t="t" l="l"/>
            <a:pathLst>
              <a:path h="2083232" w="3806571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-1543050" y="-558218"/>
            <a:ext cx="3086100" cy="11299900"/>
            <a:chOff x="0" y="0"/>
            <a:chExt cx="812800" cy="297610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2976105"/>
            </a:xfrm>
            <a:custGeom>
              <a:avLst/>
              <a:gdLst/>
              <a:ahLst/>
              <a:cxnLst/>
              <a:rect r="r" b="b" t="t" l="l"/>
              <a:pathLst>
                <a:path h="297610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4831A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27773" y="4163622"/>
            <a:ext cx="110236" cy="2818996"/>
            <a:chOff x="0" y="0"/>
            <a:chExt cx="26312" cy="67285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6312" cy="672855"/>
            </a:xfrm>
            <a:custGeom>
              <a:avLst/>
              <a:gdLst/>
              <a:ahLst/>
              <a:cxnLst/>
              <a:rect r="r" b="b" t="t" l="l"/>
              <a:pathLst>
                <a:path h="672855" w="26312">
                  <a:moveTo>
                    <a:pt x="0" y="0"/>
                  </a:moveTo>
                  <a:lnTo>
                    <a:pt x="26312" y="0"/>
                  </a:lnTo>
                  <a:lnTo>
                    <a:pt x="26312" y="672855"/>
                  </a:lnTo>
                  <a:lnTo>
                    <a:pt x="0" y="672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9050"/>
              <a:ext cx="26312" cy="69190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52928" y="2845758"/>
            <a:ext cx="3459096" cy="930436"/>
            <a:chOff x="0" y="0"/>
            <a:chExt cx="825638" cy="2220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25638" cy="222082"/>
            </a:xfrm>
            <a:custGeom>
              <a:avLst/>
              <a:gdLst/>
              <a:ahLst/>
              <a:cxnLst/>
              <a:rect r="r" b="b" t="t" l="l"/>
              <a:pathLst>
                <a:path h="222082" w="825638">
                  <a:moveTo>
                    <a:pt x="40286" y="0"/>
                  </a:moveTo>
                  <a:lnTo>
                    <a:pt x="785351" y="0"/>
                  </a:lnTo>
                  <a:cubicBezTo>
                    <a:pt x="807601" y="0"/>
                    <a:pt x="825638" y="18037"/>
                    <a:pt x="825638" y="40286"/>
                  </a:cubicBezTo>
                  <a:lnTo>
                    <a:pt x="825638" y="181796"/>
                  </a:lnTo>
                  <a:cubicBezTo>
                    <a:pt x="825638" y="204045"/>
                    <a:pt x="807601" y="222082"/>
                    <a:pt x="785351" y="222082"/>
                  </a:cubicBezTo>
                  <a:lnTo>
                    <a:pt x="40286" y="222082"/>
                  </a:lnTo>
                  <a:cubicBezTo>
                    <a:pt x="18037" y="222082"/>
                    <a:pt x="0" y="204045"/>
                    <a:pt x="0" y="181796"/>
                  </a:cubicBezTo>
                  <a:lnTo>
                    <a:pt x="0" y="40286"/>
                  </a:lnTo>
                  <a:cubicBezTo>
                    <a:pt x="0" y="18037"/>
                    <a:pt x="18037" y="0"/>
                    <a:pt x="40286" y="0"/>
                  </a:cubicBezTo>
                  <a:close/>
                </a:path>
              </a:pathLst>
            </a:custGeom>
            <a:solidFill>
              <a:srgbClr val="4831A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825638" cy="250657"/>
            </a:xfrm>
            <a:prstGeom prst="rect">
              <a:avLst/>
            </a:prstGeom>
          </p:spPr>
          <p:txBody>
            <a:bodyPr anchor="ctr" rtlCol="false" tIns="56055" lIns="56055" bIns="56055" rIns="56055"/>
            <a:lstStyle/>
            <a:p>
              <a:pPr algn="ctr">
                <a:lnSpc>
                  <a:spcPts val="3120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960076" y="4316022"/>
            <a:ext cx="10525799" cy="3425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64"/>
              </a:lnSpc>
            </a:pPr>
            <a:r>
              <a:rPr lang="en-US" sz="6941">
                <a:solidFill>
                  <a:srgbClr val="4831AF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 LICENSE PLATE DETECTION </a:t>
            </a:r>
          </a:p>
          <a:p>
            <a:pPr algn="l">
              <a:lnSpc>
                <a:spcPts val="6664"/>
              </a:lnSpc>
            </a:pPr>
          </a:p>
          <a:p>
            <a:pPr algn="l">
              <a:lnSpc>
                <a:spcPts val="6664"/>
              </a:lnSpc>
            </a:pP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-2777871" y="-207071"/>
            <a:ext cx="3806571" cy="2083232"/>
          </a:xfrm>
          <a:custGeom>
            <a:avLst/>
            <a:gdLst/>
            <a:ahLst/>
            <a:cxnLst/>
            <a:rect r="r" b="b" t="t" l="l"/>
            <a:pathLst>
              <a:path h="2083232" w="3806571">
                <a:moveTo>
                  <a:pt x="0" y="0"/>
                </a:moveTo>
                <a:lnTo>
                  <a:pt x="3806571" y="0"/>
                </a:lnTo>
                <a:lnTo>
                  <a:pt x="3806571" y="2083233"/>
                </a:lnTo>
                <a:lnTo>
                  <a:pt x="0" y="20832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0486242" y="189353"/>
            <a:ext cx="2746785" cy="1290385"/>
          </a:xfrm>
          <a:custGeom>
            <a:avLst/>
            <a:gdLst/>
            <a:ahLst/>
            <a:cxnLst/>
            <a:rect r="r" b="b" t="t" l="l"/>
            <a:pathLst>
              <a:path h="1290385" w="2746785">
                <a:moveTo>
                  <a:pt x="0" y="0"/>
                </a:moveTo>
                <a:lnTo>
                  <a:pt x="2746785" y="0"/>
                </a:lnTo>
                <a:lnTo>
                  <a:pt x="2746785" y="1290385"/>
                </a:lnTo>
                <a:lnTo>
                  <a:pt x="0" y="129038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543050" y="8492151"/>
            <a:ext cx="4157950" cy="1794849"/>
          </a:xfrm>
          <a:custGeom>
            <a:avLst/>
            <a:gdLst/>
            <a:ahLst/>
            <a:cxnLst/>
            <a:rect r="r" b="b" t="t" l="l"/>
            <a:pathLst>
              <a:path h="1794849" w="4157950">
                <a:moveTo>
                  <a:pt x="0" y="0"/>
                </a:moveTo>
                <a:lnTo>
                  <a:pt x="4157950" y="0"/>
                </a:lnTo>
                <a:lnTo>
                  <a:pt x="4157950" y="1794849"/>
                </a:lnTo>
                <a:lnTo>
                  <a:pt x="0" y="179484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997917"/>
            <a:ext cx="4957463" cy="1490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8"/>
              </a:lnSpc>
            </a:pPr>
            <a:r>
              <a:rPr lang="en-US" sz="4298">
                <a:solidFill>
                  <a:srgbClr val="000000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RESULTS</a:t>
            </a:r>
          </a:p>
          <a:p>
            <a:pPr algn="l">
              <a:lnSpc>
                <a:spcPts val="6018"/>
              </a:lnSpc>
              <a:spcBef>
                <a:spcPct val="0"/>
              </a:spcBef>
            </a:pPr>
          </a:p>
        </p:txBody>
      </p:sp>
      <p:sp>
        <p:nvSpPr>
          <p:cNvPr name="AutoShape 3" id="3"/>
          <p:cNvSpPr/>
          <p:nvPr/>
        </p:nvSpPr>
        <p:spPr>
          <a:xfrm flipV="true">
            <a:off x="1029771" y="6545480"/>
            <a:ext cx="3774244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5168568" y="2571750"/>
            <a:ext cx="290233" cy="5143500"/>
            <a:chOff x="0" y="0"/>
            <a:chExt cx="76440" cy="135466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6440" cy="1354667"/>
            </a:xfrm>
            <a:custGeom>
              <a:avLst/>
              <a:gdLst/>
              <a:ahLst/>
              <a:cxnLst/>
              <a:rect r="r" b="b" t="t" l="l"/>
              <a:pathLst>
                <a:path h="1354667" w="76440">
                  <a:moveTo>
                    <a:pt x="0" y="0"/>
                  </a:moveTo>
                  <a:lnTo>
                    <a:pt x="76440" y="0"/>
                  </a:lnTo>
                  <a:lnTo>
                    <a:pt x="76440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4831A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76440" cy="14022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5820751" y="510428"/>
            <a:ext cx="12139752" cy="9266145"/>
            <a:chOff x="0" y="0"/>
            <a:chExt cx="16186336" cy="12354860"/>
          </a:xfrm>
        </p:grpSpPr>
        <p:pic>
          <p:nvPicPr>
            <p:cNvPr name="Picture 8" id="8">
              <a:hlinkClick action="ppaction://media"/>
            </p:cNvPr>
            <p:cNvPicPr>
              <a:picLocks noChangeAspect="true"/>
            </p:cNvPicPr>
            <p:nvPr>
              <a:videoFile r:link="rId3"/>
              <p:extLst>
                <p:ext uri="{DAA4B4D4-6D71-4841-9C94-3DE7FCFB9230}">
                  <p14:media xmlns:p14="http://schemas.microsoft.com/office/powerpoint/2010/main" r:embed="rId4"/>
                </p:ext>
              </p:extLst>
            </p:nvPr>
          </p:nvPicPr>
          <p:blipFill>
            <a:blip r:embed="rId2"/>
            <a:srcRect l="0" t="28397" r="0" b="28397"/>
            <a:stretch>
              <a:fillRect/>
            </a:stretch>
          </p:blipFill>
          <p:spPr>
            <a:xfrm flipH="false" flipV="false">
              <a:off x="0" y="0"/>
              <a:ext cx="16186336" cy="12354860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-4468027" y="1785366"/>
            <a:ext cx="16085636" cy="1287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80"/>
              </a:lnSpc>
            </a:pPr>
            <a:r>
              <a:rPr lang="en-US" sz="3700" spc="740">
                <a:solidFill>
                  <a:srgbClr val="000000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CHALLENGES  </a:t>
            </a:r>
          </a:p>
          <a:p>
            <a:pPr algn="ctr">
              <a:lnSpc>
                <a:spcPts val="5180"/>
              </a:lnSpc>
            </a:pPr>
          </a:p>
        </p:txBody>
      </p:sp>
      <p:sp>
        <p:nvSpPr>
          <p:cNvPr name="Freeform 3" id="3"/>
          <p:cNvSpPr/>
          <p:nvPr/>
        </p:nvSpPr>
        <p:spPr>
          <a:xfrm flipH="true" flipV="false" rot="0">
            <a:off x="-4861870" y="8270489"/>
            <a:ext cx="11881594" cy="3564478"/>
          </a:xfrm>
          <a:custGeom>
            <a:avLst/>
            <a:gdLst/>
            <a:ahLst/>
            <a:cxnLst/>
            <a:rect r="r" b="b" t="t" l="l"/>
            <a:pathLst>
              <a:path h="3564478" w="11881594">
                <a:moveTo>
                  <a:pt x="11881593" y="0"/>
                </a:moveTo>
                <a:lnTo>
                  <a:pt x="0" y="0"/>
                </a:lnTo>
                <a:lnTo>
                  <a:pt x="0" y="3564478"/>
                </a:lnTo>
                <a:lnTo>
                  <a:pt x="11881593" y="3564478"/>
                </a:lnTo>
                <a:lnTo>
                  <a:pt x="1188159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-10800000">
            <a:off x="10780589" y="-1033154"/>
            <a:ext cx="11881594" cy="3564478"/>
          </a:xfrm>
          <a:custGeom>
            <a:avLst/>
            <a:gdLst/>
            <a:ahLst/>
            <a:cxnLst/>
            <a:rect r="r" b="b" t="t" l="l"/>
            <a:pathLst>
              <a:path h="3564478" w="11881594">
                <a:moveTo>
                  <a:pt x="11881594" y="0"/>
                </a:moveTo>
                <a:lnTo>
                  <a:pt x="0" y="0"/>
                </a:lnTo>
                <a:lnTo>
                  <a:pt x="0" y="3564478"/>
                </a:lnTo>
                <a:lnTo>
                  <a:pt x="11881594" y="3564478"/>
                </a:lnTo>
                <a:lnTo>
                  <a:pt x="1188159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5400000">
            <a:off x="4736977" y="4898902"/>
            <a:ext cx="7315200" cy="489197"/>
          </a:xfrm>
          <a:custGeom>
            <a:avLst/>
            <a:gdLst/>
            <a:ahLst/>
            <a:cxnLst/>
            <a:rect r="r" b="b" t="t" l="l"/>
            <a:pathLst>
              <a:path h="489197" w="7315200">
                <a:moveTo>
                  <a:pt x="0" y="0"/>
                </a:moveTo>
                <a:lnTo>
                  <a:pt x="7315200" y="0"/>
                </a:lnTo>
                <a:lnTo>
                  <a:pt x="7315200" y="489196"/>
                </a:lnTo>
                <a:lnTo>
                  <a:pt x="0" y="4891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81171" y="3282745"/>
            <a:ext cx="5827114" cy="70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Variability in lighting, weather conditions, and image quality can affect model performance.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11371" y="3055261"/>
            <a:ext cx="1135110" cy="92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93"/>
              </a:lnSpc>
            </a:pPr>
            <a:r>
              <a:rPr lang="en-US" sz="5423">
                <a:solidFill>
                  <a:srgbClr val="000000">
                    <a:alpha val="19608"/>
                  </a:srgbClr>
                </a:solidFill>
                <a:latin typeface="Inter"/>
                <a:ea typeface="Inter"/>
                <a:cs typeface="Inter"/>
                <a:sym typeface="Inter"/>
              </a:rPr>
              <a:t>01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81171" y="4683744"/>
            <a:ext cx="5827114" cy="1054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Training a model on large datasets can be computationally intensive and time-consuming.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511371" y="4626594"/>
            <a:ext cx="1135110" cy="92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93"/>
              </a:lnSpc>
            </a:pPr>
            <a:r>
              <a:rPr lang="en-US" sz="5423">
                <a:solidFill>
                  <a:srgbClr val="000000">
                    <a:alpha val="19608"/>
                  </a:srgbClr>
                </a:solidFill>
                <a:latin typeface="Inter"/>
                <a:ea typeface="Inter"/>
                <a:cs typeface="Inter"/>
                <a:sym typeface="Inter"/>
              </a:rPr>
              <a:t>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81171" y="6202128"/>
            <a:ext cx="5827114" cy="1054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Different countries and regions have varying license plate designs, fonts, and sizes.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511371" y="6104393"/>
            <a:ext cx="1135110" cy="92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93"/>
              </a:lnSpc>
            </a:pPr>
            <a:r>
              <a:rPr lang="en-US" sz="5423">
                <a:solidFill>
                  <a:srgbClr val="000000">
                    <a:alpha val="19608"/>
                  </a:srgbClr>
                </a:solidFill>
                <a:latin typeface="Inter"/>
                <a:ea typeface="Inter"/>
                <a:cs typeface="Inter"/>
                <a:sym typeface="Inter"/>
              </a:rPr>
              <a:t>03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144000" y="3146277"/>
            <a:ext cx="1135110" cy="92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93"/>
              </a:lnSpc>
            </a:pPr>
            <a:r>
              <a:rPr lang="en-US" sz="5423">
                <a:solidFill>
                  <a:srgbClr val="000000">
                    <a:alpha val="19608"/>
                  </a:srgbClr>
                </a:solidFill>
                <a:latin typeface="Inter"/>
                <a:ea typeface="Inter"/>
                <a:cs typeface="Inter"/>
                <a:sym typeface="Inter"/>
              </a:rPr>
              <a:t>01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144000" y="4557544"/>
            <a:ext cx="1135110" cy="929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93"/>
              </a:lnSpc>
            </a:pPr>
            <a:r>
              <a:rPr lang="en-US" sz="5423">
                <a:solidFill>
                  <a:srgbClr val="000000">
                    <a:alpha val="19608"/>
                  </a:srgbClr>
                </a:solidFill>
                <a:latin typeface="Inter"/>
                <a:ea typeface="Inter"/>
                <a:cs typeface="Inter"/>
                <a:sym typeface="Inter"/>
              </a:rPr>
              <a:t>02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144000" y="5968796"/>
            <a:ext cx="1135110" cy="92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93"/>
              </a:lnSpc>
            </a:pPr>
            <a:r>
              <a:rPr lang="en-US" sz="5423">
                <a:solidFill>
                  <a:srgbClr val="000000">
                    <a:alpha val="19608"/>
                  </a:srgbClr>
                </a:solidFill>
                <a:latin typeface="Inter"/>
                <a:ea typeface="Inter"/>
                <a:cs typeface="Inter"/>
                <a:sym typeface="Inter"/>
              </a:rPr>
              <a:t>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780589" y="3126087"/>
            <a:ext cx="5827114" cy="1054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Integrate the license plate detection system with law enforcement databases and vehicle management systems.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780589" y="4683744"/>
            <a:ext cx="5827114" cy="1054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Expand the model to recognize license plates from various countries and regions.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0780589" y="6161543"/>
            <a:ext cx="5827114" cy="140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Train the model to handle various environmental conditions, such as different lighting, weather, and angles.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4694728" y="1845691"/>
            <a:ext cx="16085636" cy="570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spc="680">
                <a:solidFill>
                  <a:srgbClr val="000000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FUTURE DEVELOPMENTS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8329" y="2113980"/>
            <a:ext cx="2878700" cy="6059040"/>
            <a:chOff x="0" y="0"/>
            <a:chExt cx="758176" cy="159579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58176" cy="1595797"/>
            </a:xfrm>
            <a:custGeom>
              <a:avLst/>
              <a:gdLst/>
              <a:ahLst/>
              <a:cxnLst/>
              <a:rect r="r" b="b" t="t" l="l"/>
              <a:pathLst>
                <a:path h="1595797" w="758176">
                  <a:moveTo>
                    <a:pt x="0" y="0"/>
                  </a:moveTo>
                  <a:lnTo>
                    <a:pt x="758176" y="0"/>
                  </a:lnTo>
                  <a:lnTo>
                    <a:pt x="758176" y="1595797"/>
                  </a:lnTo>
                  <a:lnTo>
                    <a:pt x="0" y="1595797"/>
                  </a:lnTo>
                  <a:close/>
                </a:path>
              </a:pathLst>
            </a:custGeom>
            <a:solidFill>
              <a:srgbClr val="4831A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758176" cy="16338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4590090" y="3613385"/>
            <a:ext cx="7653319" cy="17081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999"/>
              </a:lnSpc>
            </a:pPr>
            <a:r>
              <a:rPr lang="en-US" b="true" sz="9999" u="sng">
                <a:solidFill>
                  <a:srgbClr val="2E2E2E"/>
                </a:solidFill>
                <a:latin typeface="Lato Bold"/>
                <a:ea typeface="Lato Bold"/>
                <a:cs typeface="Lato Bold"/>
                <a:sym typeface="Lato Bold"/>
              </a:rPr>
              <a:t>Thank You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7259300" y="3803885"/>
            <a:ext cx="1028700" cy="5454415"/>
            <a:chOff x="0" y="0"/>
            <a:chExt cx="270933" cy="143655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1436554"/>
            </a:xfrm>
            <a:custGeom>
              <a:avLst/>
              <a:gdLst/>
              <a:ahLst/>
              <a:cxnLst/>
              <a:rect r="r" b="b" t="t" l="l"/>
              <a:pathLst>
                <a:path h="1436554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1436554"/>
                  </a:lnTo>
                  <a:lnTo>
                    <a:pt x="0" y="1436554"/>
                  </a:lnTo>
                  <a:close/>
                </a:path>
              </a:pathLst>
            </a:custGeom>
            <a:solidFill>
              <a:srgbClr val="4831A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14746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-5400000">
            <a:off x="15238536" y="6348220"/>
            <a:ext cx="5030340" cy="365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4D4D4D"/>
                </a:solidFill>
                <a:latin typeface="Lato"/>
                <a:ea typeface="Lato"/>
                <a:cs typeface="Lato"/>
                <a:sym typeface="Lato"/>
              </a:rPr>
              <a:t>www.reallyygreatsite.com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590090" y="5771766"/>
            <a:ext cx="7407198" cy="14805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87"/>
              </a:lnSpc>
              <a:spcBef>
                <a:spcPct val="0"/>
              </a:spcBef>
            </a:pPr>
            <a:r>
              <a:rPr lang="en-US" sz="2134" i="true">
                <a:solidFill>
                  <a:srgbClr val="000000"/>
                </a:solidFill>
                <a:latin typeface="Baskerville Display PT Italics"/>
                <a:ea typeface="Baskerville Display PT Italics"/>
                <a:cs typeface="Baskerville Display PT Italics"/>
                <a:sym typeface="Baskerville Display PT Italics"/>
              </a:rPr>
              <a:t>We conclude by emphasizing the necessity of addressing the problem of traffic congestion in a comprehensive and integrated manner, to ensure improving the quality of life and facilitating transportation in the future.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81282" y="9191625"/>
            <a:ext cx="2970913" cy="580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September 2024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87923">
            <a:off x="-6937517" y="-8747353"/>
            <a:ext cx="13977230" cy="14342307"/>
          </a:xfrm>
          <a:custGeom>
            <a:avLst/>
            <a:gdLst/>
            <a:ahLst/>
            <a:cxnLst/>
            <a:rect r="r" b="b" t="t" l="l"/>
            <a:pathLst>
              <a:path h="14342307" w="13977230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580377">
            <a:off x="10646613" y="3123224"/>
            <a:ext cx="12102934" cy="12419055"/>
          </a:xfrm>
          <a:custGeom>
            <a:avLst/>
            <a:gdLst/>
            <a:ahLst/>
            <a:cxnLst/>
            <a:rect r="r" b="b" t="t" l="l"/>
            <a:pathLst>
              <a:path h="12419055" w="12102934">
                <a:moveTo>
                  <a:pt x="0" y="0"/>
                </a:moveTo>
                <a:lnTo>
                  <a:pt x="12102933" y="0"/>
                </a:lnTo>
                <a:lnTo>
                  <a:pt x="12102933" y="12419055"/>
                </a:lnTo>
                <a:lnTo>
                  <a:pt x="0" y="124190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343797" y="1155414"/>
            <a:ext cx="13617940" cy="1594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015"/>
              </a:lnSpc>
              <a:spcBef>
                <a:spcPct val="0"/>
              </a:spcBef>
            </a:pPr>
            <a:r>
              <a:rPr lang="en-US" b="true" sz="9431" spc="924">
                <a:solidFill>
                  <a:srgbClr val="4831AF"/>
                </a:solidFill>
                <a:latin typeface="Oswald Bold"/>
                <a:ea typeface="Oswald Bold"/>
                <a:cs typeface="Oswald Bold"/>
                <a:sym typeface="Oswald Bold"/>
              </a:rPr>
              <a:t>OUR TEAM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340479" y="4662957"/>
            <a:ext cx="3145217" cy="3434885"/>
            <a:chOff x="0" y="0"/>
            <a:chExt cx="862412" cy="94183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62412" cy="941838"/>
            </a:xfrm>
            <a:custGeom>
              <a:avLst/>
              <a:gdLst/>
              <a:ahLst/>
              <a:cxnLst/>
              <a:rect r="r" b="b" t="t" l="l"/>
              <a:pathLst>
                <a:path h="941838" w="862412">
                  <a:moveTo>
                    <a:pt x="0" y="0"/>
                  </a:moveTo>
                  <a:lnTo>
                    <a:pt x="862412" y="0"/>
                  </a:lnTo>
                  <a:lnTo>
                    <a:pt x="862412" y="941838"/>
                  </a:lnTo>
                  <a:lnTo>
                    <a:pt x="0" y="941838"/>
                  </a:lnTo>
                  <a:close/>
                </a:path>
              </a:pathLst>
            </a:custGeom>
            <a:solidFill>
              <a:srgbClr val="4831A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862412" cy="9894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6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657044" y="5319421"/>
            <a:ext cx="2257081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6"/>
              </a:lnSpc>
            </a:pPr>
            <a:r>
              <a:rPr lang="en-US" sz="2738" spc="136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Afrah Jaber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0088220" y="4662957"/>
            <a:ext cx="3145217" cy="3434885"/>
            <a:chOff x="0" y="0"/>
            <a:chExt cx="862412" cy="94183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62412" cy="941838"/>
            </a:xfrm>
            <a:custGeom>
              <a:avLst/>
              <a:gdLst/>
              <a:ahLst/>
              <a:cxnLst/>
              <a:rect r="r" b="b" t="t" l="l"/>
              <a:pathLst>
                <a:path h="941838" w="862412">
                  <a:moveTo>
                    <a:pt x="0" y="0"/>
                  </a:moveTo>
                  <a:lnTo>
                    <a:pt x="862412" y="0"/>
                  </a:lnTo>
                  <a:lnTo>
                    <a:pt x="862412" y="941838"/>
                  </a:lnTo>
                  <a:lnTo>
                    <a:pt x="0" y="941838"/>
                  </a:lnTo>
                  <a:close/>
                </a:path>
              </a:pathLst>
            </a:custGeom>
            <a:solidFill>
              <a:srgbClr val="4831AF"/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862412" cy="9894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60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6179968" y="5524209"/>
            <a:ext cx="2213980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6"/>
              </a:lnSpc>
            </a:pPr>
            <a:r>
              <a:rPr lang="en-US" sz="2738" spc="136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Drew Holloway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4114083" y="4595199"/>
            <a:ext cx="3145217" cy="3434885"/>
            <a:chOff x="0" y="0"/>
            <a:chExt cx="862412" cy="94183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62412" cy="941838"/>
            </a:xfrm>
            <a:custGeom>
              <a:avLst/>
              <a:gdLst/>
              <a:ahLst/>
              <a:cxnLst/>
              <a:rect r="r" b="b" t="t" l="l"/>
              <a:pathLst>
                <a:path h="941838" w="862412">
                  <a:moveTo>
                    <a:pt x="0" y="0"/>
                  </a:moveTo>
                  <a:lnTo>
                    <a:pt x="862412" y="0"/>
                  </a:lnTo>
                  <a:lnTo>
                    <a:pt x="862412" y="941838"/>
                  </a:lnTo>
                  <a:lnTo>
                    <a:pt x="0" y="941838"/>
                  </a:lnTo>
                  <a:close/>
                </a:path>
              </a:pathLst>
            </a:custGeom>
            <a:solidFill>
              <a:srgbClr val="4831AF"/>
            </a:solidFill>
            <a:ln cap="sq">
              <a:noFill/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862412" cy="9894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60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4462162" y="5114634"/>
            <a:ext cx="2009227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6"/>
              </a:lnSpc>
            </a:pPr>
            <a:r>
              <a:rPr lang="en-US" sz="2738" spc="136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Rahaf</a:t>
            </a:r>
          </a:p>
          <a:p>
            <a:pPr algn="ctr">
              <a:lnSpc>
                <a:spcPts val="3286"/>
              </a:lnSpc>
            </a:pPr>
            <a:r>
              <a:rPr lang="en-US" sz="2738" spc="136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Alzahrani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3416119" y="8256064"/>
            <a:ext cx="3145217" cy="333081"/>
          </a:xfrm>
          <a:custGeom>
            <a:avLst/>
            <a:gdLst/>
            <a:ahLst/>
            <a:cxnLst/>
            <a:rect r="r" b="b" t="t" l="l"/>
            <a:pathLst>
              <a:path h="333081" w="3145217">
                <a:moveTo>
                  <a:pt x="0" y="0"/>
                </a:moveTo>
                <a:lnTo>
                  <a:pt x="3145217" y="0"/>
                </a:lnTo>
                <a:lnTo>
                  <a:pt x="3145217" y="333081"/>
                </a:lnTo>
                <a:lnTo>
                  <a:pt x="0" y="3330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6495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7571796" y="8256064"/>
            <a:ext cx="3145217" cy="333081"/>
          </a:xfrm>
          <a:custGeom>
            <a:avLst/>
            <a:gdLst/>
            <a:ahLst/>
            <a:cxnLst/>
            <a:rect r="r" b="b" t="t" l="l"/>
            <a:pathLst>
              <a:path h="333081" w="3145217">
                <a:moveTo>
                  <a:pt x="0" y="0"/>
                </a:moveTo>
                <a:lnTo>
                  <a:pt x="3145218" y="0"/>
                </a:lnTo>
                <a:lnTo>
                  <a:pt x="3145218" y="333081"/>
                </a:lnTo>
                <a:lnTo>
                  <a:pt x="0" y="3330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6495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1726664" y="8256064"/>
            <a:ext cx="3145217" cy="333081"/>
          </a:xfrm>
          <a:custGeom>
            <a:avLst/>
            <a:gdLst/>
            <a:ahLst/>
            <a:cxnLst/>
            <a:rect r="r" b="b" t="t" l="l"/>
            <a:pathLst>
              <a:path h="333081" w="3145217">
                <a:moveTo>
                  <a:pt x="0" y="0"/>
                </a:moveTo>
                <a:lnTo>
                  <a:pt x="3145217" y="0"/>
                </a:lnTo>
                <a:lnTo>
                  <a:pt x="3145217" y="333081"/>
                </a:lnTo>
                <a:lnTo>
                  <a:pt x="0" y="3330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6495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3804097" y="8030085"/>
            <a:ext cx="3145217" cy="333081"/>
          </a:xfrm>
          <a:custGeom>
            <a:avLst/>
            <a:gdLst/>
            <a:ahLst/>
            <a:cxnLst/>
            <a:rect r="r" b="b" t="t" l="l"/>
            <a:pathLst>
              <a:path h="333081" w="3145217">
                <a:moveTo>
                  <a:pt x="0" y="0"/>
                </a:moveTo>
                <a:lnTo>
                  <a:pt x="3145218" y="0"/>
                </a:lnTo>
                <a:lnTo>
                  <a:pt x="3145218" y="333081"/>
                </a:lnTo>
                <a:lnTo>
                  <a:pt x="0" y="3330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86495" r="0" b="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5714349" y="4662957"/>
            <a:ext cx="3145217" cy="3434885"/>
            <a:chOff x="0" y="0"/>
            <a:chExt cx="862412" cy="941838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62412" cy="941838"/>
            </a:xfrm>
            <a:custGeom>
              <a:avLst/>
              <a:gdLst/>
              <a:ahLst/>
              <a:cxnLst/>
              <a:rect r="r" b="b" t="t" l="l"/>
              <a:pathLst>
                <a:path h="941838" w="862412">
                  <a:moveTo>
                    <a:pt x="0" y="0"/>
                  </a:moveTo>
                  <a:lnTo>
                    <a:pt x="862412" y="0"/>
                  </a:lnTo>
                  <a:lnTo>
                    <a:pt x="862412" y="941838"/>
                  </a:lnTo>
                  <a:lnTo>
                    <a:pt x="0" y="941838"/>
                  </a:lnTo>
                  <a:close/>
                </a:path>
              </a:pathLst>
            </a:custGeom>
            <a:solidFill>
              <a:srgbClr val="4831AF"/>
            </a:solidFill>
            <a:ln cap="sq">
              <a:noFill/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47625"/>
              <a:ext cx="862412" cy="9894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60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6282345" y="5153025"/>
            <a:ext cx="2009227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6"/>
              </a:lnSpc>
            </a:pPr>
            <a:r>
              <a:rPr lang="en-US" sz="2738" spc="136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Raghad Alharbi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722050" y="5153025"/>
            <a:ext cx="2009227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6"/>
              </a:lnSpc>
            </a:pPr>
            <a:r>
              <a:rPr lang="en-US" sz="2738" spc="136">
                <a:solidFill>
                  <a:srgbClr val="FFFBFB"/>
                </a:solidFill>
                <a:latin typeface="DM Sans"/>
                <a:ea typeface="DM Sans"/>
                <a:cs typeface="DM Sans"/>
                <a:sym typeface="DM Sans"/>
              </a:rPr>
              <a:t>Hanan Hamdan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12627" y="2901697"/>
            <a:ext cx="1400485" cy="6234261"/>
            <a:chOff x="0" y="0"/>
            <a:chExt cx="368852" cy="16419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8852" cy="1641945"/>
            </a:xfrm>
            <a:custGeom>
              <a:avLst/>
              <a:gdLst/>
              <a:ahLst/>
              <a:cxnLst/>
              <a:rect r="r" b="b" t="t" l="l"/>
              <a:pathLst>
                <a:path h="1641945" w="368852">
                  <a:moveTo>
                    <a:pt x="0" y="0"/>
                  </a:moveTo>
                  <a:lnTo>
                    <a:pt x="368852" y="0"/>
                  </a:lnTo>
                  <a:lnTo>
                    <a:pt x="368852" y="1641945"/>
                  </a:lnTo>
                  <a:lnTo>
                    <a:pt x="0" y="1641945"/>
                  </a:lnTo>
                  <a:close/>
                </a:path>
              </a:pathLst>
            </a:custGeom>
            <a:solidFill>
              <a:srgbClr val="4831AF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19050"/>
              <a:ext cx="368852" cy="16609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543050" y="-558218"/>
            <a:ext cx="3086100" cy="11299900"/>
            <a:chOff x="0" y="0"/>
            <a:chExt cx="812800" cy="297610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2976105"/>
            </a:xfrm>
            <a:custGeom>
              <a:avLst/>
              <a:gdLst/>
              <a:ahLst/>
              <a:cxnLst/>
              <a:rect r="r" b="b" t="t" l="l"/>
              <a:pathLst>
                <a:path h="297610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4831A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193216" y="1415447"/>
            <a:ext cx="5408984" cy="7979428"/>
            <a:chOff x="0" y="0"/>
            <a:chExt cx="1424588" cy="210157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24588" cy="2101578"/>
            </a:xfrm>
            <a:custGeom>
              <a:avLst/>
              <a:gdLst/>
              <a:ahLst/>
              <a:cxnLst/>
              <a:rect r="r" b="b" t="t" l="l"/>
              <a:pathLst>
                <a:path h="2101578" w="1424588">
                  <a:moveTo>
                    <a:pt x="0" y="0"/>
                  </a:moveTo>
                  <a:lnTo>
                    <a:pt x="1424588" y="0"/>
                  </a:lnTo>
                  <a:lnTo>
                    <a:pt x="1424588" y="2101578"/>
                  </a:lnTo>
                  <a:lnTo>
                    <a:pt x="0" y="2101578"/>
                  </a:lnTo>
                  <a:close/>
                </a:path>
              </a:pathLst>
            </a:custGeom>
            <a:solidFill>
              <a:srgbClr val="4831A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1424588" cy="21206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5698915" y="8697813"/>
            <a:ext cx="3806571" cy="2083232"/>
          </a:xfrm>
          <a:custGeom>
            <a:avLst/>
            <a:gdLst/>
            <a:ahLst/>
            <a:cxnLst/>
            <a:rect r="r" b="b" t="t" l="l"/>
            <a:pathLst>
              <a:path h="2083232" w="3806571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1667866" y="1719657"/>
            <a:ext cx="5755595" cy="7980897"/>
          </a:xfrm>
          <a:custGeom>
            <a:avLst/>
            <a:gdLst/>
            <a:ahLst/>
            <a:cxnLst/>
            <a:rect r="r" b="b" t="t" l="l"/>
            <a:pathLst>
              <a:path h="7980897" w="5755595">
                <a:moveTo>
                  <a:pt x="0" y="0"/>
                </a:moveTo>
                <a:lnTo>
                  <a:pt x="5755595" y="0"/>
                </a:lnTo>
                <a:lnTo>
                  <a:pt x="5755595" y="7980897"/>
                </a:lnTo>
                <a:lnTo>
                  <a:pt x="0" y="79808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78000"/>
            </a:blip>
            <a:stretch>
              <a:fillRect l="-47442" t="0" r="-60682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213112" y="1431266"/>
            <a:ext cx="5661991" cy="13250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58"/>
              </a:lnSpc>
            </a:pPr>
            <a:r>
              <a:rPr lang="en-US" sz="7868" spc="771">
                <a:solidFill>
                  <a:srgbClr val="2E2E2E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Content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024659" y="3234710"/>
            <a:ext cx="937219" cy="647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true" spc="350">
                <a:solidFill>
                  <a:srgbClr val="FFFFFF"/>
                </a:solidFill>
                <a:latin typeface="Baskerville Display PT Italics"/>
                <a:ea typeface="Baskerville Display PT Italics"/>
                <a:cs typeface="Baskerville Display PT Italics"/>
                <a:sym typeface="Baskerville Display PT Italics"/>
              </a:rPr>
              <a:t>01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024659" y="4031829"/>
            <a:ext cx="937219" cy="647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true" spc="350">
                <a:solidFill>
                  <a:srgbClr val="FFFFFF"/>
                </a:solidFill>
                <a:latin typeface="Baskerville Display PT Italics"/>
                <a:ea typeface="Baskerville Display PT Italics"/>
                <a:cs typeface="Baskerville Display PT Italics"/>
                <a:sym typeface="Baskerville Display PT Italics"/>
              </a:rPr>
              <a:t>02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024659" y="4912986"/>
            <a:ext cx="937219" cy="647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true" spc="350">
                <a:solidFill>
                  <a:srgbClr val="FFFFFF"/>
                </a:solidFill>
                <a:latin typeface="Baskerville Display PT Italics"/>
                <a:ea typeface="Baskerville Display PT Italics"/>
                <a:cs typeface="Baskerville Display PT Italics"/>
                <a:sym typeface="Baskerville Display PT Italics"/>
              </a:rPr>
              <a:t>03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024659" y="5710105"/>
            <a:ext cx="937219" cy="647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true" spc="350">
                <a:solidFill>
                  <a:srgbClr val="FFFFFF"/>
                </a:solidFill>
                <a:latin typeface="Baskerville Display PT Italics"/>
                <a:ea typeface="Baskerville Display PT Italics"/>
                <a:cs typeface="Baskerville Display PT Italics"/>
                <a:sym typeface="Baskerville Display PT Italics"/>
              </a:rPr>
              <a:t>04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044260" y="6502482"/>
            <a:ext cx="937219" cy="647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true" spc="350">
                <a:solidFill>
                  <a:srgbClr val="FFFFFF"/>
                </a:solidFill>
                <a:latin typeface="Baskerville Display PT Italics"/>
                <a:ea typeface="Baskerville Display PT Italics"/>
                <a:cs typeface="Baskerville Display PT Italics"/>
                <a:sym typeface="Baskerville Display PT Italics"/>
              </a:rPr>
              <a:t>05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4044260" y="7333446"/>
            <a:ext cx="937219" cy="647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true" spc="350">
                <a:solidFill>
                  <a:srgbClr val="FFFFFF"/>
                </a:solidFill>
                <a:latin typeface="Baskerville Display PT Italics"/>
                <a:ea typeface="Baskerville Display PT Italics"/>
                <a:cs typeface="Baskerville Display PT Italics"/>
                <a:sym typeface="Baskerville Display PT Italics"/>
              </a:rPr>
              <a:t>06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044260" y="8183739"/>
            <a:ext cx="937219" cy="1295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true" spc="350">
                <a:solidFill>
                  <a:srgbClr val="FFFFFF"/>
                </a:solidFill>
                <a:latin typeface="Baskerville Display PT Italics"/>
                <a:ea typeface="Baskerville Display PT Italics"/>
                <a:cs typeface="Baskerville Display PT Italics"/>
                <a:sym typeface="Baskerville Display PT Italics"/>
              </a:rPr>
              <a:t>10</a:t>
            </a:r>
          </a:p>
          <a:p>
            <a:pPr algn="ctr">
              <a:lnSpc>
                <a:spcPts val="5126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5400737" y="3323612"/>
            <a:ext cx="5790503" cy="428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7">
                <a:solidFill>
                  <a:srgbClr val="2E2E2E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problem statment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400737" y="4117830"/>
            <a:ext cx="6076629" cy="428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7">
                <a:solidFill>
                  <a:srgbClr val="2E2E2E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Project Overview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5400737" y="5037920"/>
            <a:ext cx="5790503" cy="866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7">
                <a:solidFill>
                  <a:srgbClr val="2E2E2E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Methodology</a:t>
            </a:r>
          </a:p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5400737" y="5832138"/>
            <a:ext cx="6076629" cy="428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  <a:r>
              <a:rPr lang="en-US" sz="2524" spc="247">
                <a:solidFill>
                  <a:srgbClr val="2E2E2E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Model description:s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5400737" y="6632982"/>
            <a:ext cx="6076629" cy="866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7">
                <a:solidFill>
                  <a:srgbClr val="2E2E2E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Model Evaluation</a:t>
            </a:r>
          </a:p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5400737" y="7425359"/>
            <a:ext cx="5790503" cy="866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7">
                <a:solidFill>
                  <a:srgbClr val="2E2E2E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Results</a:t>
            </a:r>
          </a:p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</a:p>
        </p:txBody>
      </p:sp>
      <p:sp>
        <p:nvSpPr>
          <p:cNvPr name="TextBox 27" id="27"/>
          <p:cNvSpPr txBox="true"/>
          <p:nvPr/>
        </p:nvSpPr>
        <p:spPr>
          <a:xfrm rot="0">
            <a:off x="5400737" y="8269740"/>
            <a:ext cx="6076629" cy="866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3"/>
              </a:lnSpc>
            </a:pPr>
            <a:r>
              <a:rPr lang="en-US" sz="2524" spc="247">
                <a:solidFill>
                  <a:srgbClr val="2E2E2E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Challenges &amp; Future developments</a:t>
            </a:r>
          </a:p>
          <a:p>
            <a:pPr algn="l" marL="0" indent="0" lvl="0">
              <a:lnSpc>
                <a:spcPts val="348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831A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4486747" y="3541505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0"/>
                </a:moveTo>
                <a:lnTo>
                  <a:pt x="0" y="0"/>
                </a:lnTo>
                <a:lnTo>
                  <a:pt x="0" y="6745495"/>
                </a:lnTo>
                <a:lnTo>
                  <a:pt x="7602506" y="6745495"/>
                </a:lnTo>
                <a:lnTo>
                  <a:pt x="760250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18560550" cy="10521111"/>
          </a:xfrm>
          <a:custGeom>
            <a:avLst/>
            <a:gdLst/>
            <a:ahLst/>
            <a:cxnLst/>
            <a:rect r="r" b="b" t="t" l="l"/>
            <a:pathLst>
              <a:path h="10521111" w="18560550">
                <a:moveTo>
                  <a:pt x="0" y="0"/>
                </a:moveTo>
                <a:lnTo>
                  <a:pt x="18560550" y="0"/>
                </a:lnTo>
                <a:lnTo>
                  <a:pt x="18560550" y="10521111"/>
                </a:lnTo>
                <a:lnTo>
                  <a:pt x="0" y="1052111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7000"/>
            </a:blip>
            <a:stretch>
              <a:fillRect l="0" t="-1143" r="0" b="-16391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723863" y="632640"/>
            <a:ext cx="12350481" cy="1923039"/>
            <a:chOff x="0" y="0"/>
            <a:chExt cx="3252802" cy="50647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252801" cy="506479"/>
            </a:xfrm>
            <a:custGeom>
              <a:avLst/>
              <a:gdLst/>
              <a:ahLst/>
              <a:cxnLst/>
              <a:rect r="r" b="b" t="t" l="l"/>
              <a:pathLst>
                <a:path h="506479" w="3252801">
                  <a:moveTo>
                    <a:pt x="31969" y="0"/>
                  </a:moveTo>
                  <a:lnTo>
                    <a:pt x="3220832" y="0"/>
                  </a:lnTo>
                  <a:cubicBezTo>
                    <a:pt x="3238488" y="0"/>
                    <a:pt x="3252801" y="14313"/>
                    <a:pt x="3252801" y="31969"/>
                  </a:cubicBezTo>
                  <a:lnTo>
                    <a:pt x="3252801" y="474510"/>
                  </a:lnTo>
                  <a:cubicBezTo>
                    <a:pt x="3252801" y="482989"/>
                    <a:pt x="3249433" y="491120"/>
                    <a:pt x="3243438" y="497116"/>
                  </a:cubicBezTo>
                  <a:cubicBezTo>
                    <a:pt x="3237442" y="503111"/>
                    <a:pt x="3229311" y="506479"/>
                    <a:pt x="3220832" y="506479"/>
                  </a:cubicBezTo>
                  <a:lnTo>
                    <a:pt x="31969" y="506479"/>
                  </a:lnTo>
                  <a:cubicBezTo>
                    <a:pt x="23491" y="506479"/>
                    <a:pt x="15359" y="503111"/>
                    <a:pt x="9364" y="497116"/>
                  </a:cubicBezTo>
                  <a:cubicBezTo>
                    <a:pt x="3368" y="491120"/>
                    <a:pt x="0" y="482989"/>
                    <a:pt x="0" y="474510"/>
                  </a:cubicBezTo>
                  <a:lnTo>
                    <a:pt x="0" y="31969"/>
                  </a:lnTo>
                  <a:cubicBezTo>
                    <a:pt x="0" y="14313"/>
                    <a:pt x="14313" y="0"/>
                    <a:pt x="3196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3252802" cy="5541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90438" y="3940806"/>
            <a:ext cx="13524521" cy="4499732"/>
            <a:chOff x="0" y="0"/>
            <a:chExt cx="3562014" cy="118511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562014" cy="1185115"/>
            </a:xfrm>
            <a:custGeom>
              <a:avLst/>
              <a:gdLst/>
              <a:ahLst/>
              <a:cxnLst/>
              <a:rect r="r" b="b" t="t" l="l"/>
              <a:pathLst>
                <a:path h="1185115" w="3562014">
                  <a:moveTo>
                    <a:pt x="29194" y="0"/>
                  </a:moveTo>
                  <a:lnTo>
                    <a:pt x="3532819" y="0"/>
                  </a:lnTo>
                  <a:cubicBezTo>
                    <a:pt x="3548943" y="0"/>
                    <a:pt x="3562014" y="13071"/>
                    <a:pt x="3562014" y="29194"/>
                  </a:cubicBezTo>
                  <a:lnTo>
                    <a:pt x="3562014" y="1155920"/>
                  </a:lnTo>
                  <a:cubicBezTo>
                    <a:pt x="3562014" y="1172044"/>
                    <a:pt x="3548943" y="1185115"/>
                    <a:pt x="3532819" y="1185115"/>
                  </a:cubicBezTo>
                  <a:lnTo>
                    <a:pt x="29194" y="1185115"/>
                  </a:lnTo>
                  <a:cubicBezTo>
                    <a:pt x="13071" y="1185115"/>
                    <a:pt x="0" y="1172044"/>
                    <a:pt x="0" y="1155920"/>
                  </a:cubicBezTo>
                  <a:lnTo>
                    <a:pt x="0" y="29194"/>
                  </a:lnTo>
                  <a:cubicBezTo>
                    <a:pt x="0" y="13071"/>
                    <a:pt x="13071" y="0"/>
                    <a:pt x="29194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3562014" cy="12327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-697672" y="844744"/>
            <a:ext cx="15184419" cy="26967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48"/>
              </a:lnSpc>
            </a:pPr>
            <a:r>
              <a:rPr lang="en-US" sz="7861" spc="770">
                <a:solidFill>
                  <a:srgbClr val="000000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PROBLEM STATMENT</a:t>
            </a:r>
          </a:p>
          <a:p>
            <a:pPr algn="ctr">
              <a:lnSpc>
                <a:spcPts val="10848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2402268" y="4983752"/>
            <a:ext cx="12084479" cy="2366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2"/>
              </a:lnSpc>
            </a:pPr>
            <a:r>
              <a:rPr lang="en-US" sz="2741" spc="268">
                <a:solidFill>
                  <a:srgbClr val="000000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In traffic monitoring systems, you need a system capable of detecting and identifying license plates in images accurately and quickly. The main problem includes having to deal with a wide variety of license plate designs, different lighting conditions, and contrasting backgrounds.</a:t>
            </a:r>
          </a:p>
        </p:txBody>
      </p:sp>
      <p:sp>
        <p:nvSpPr>
          <p:cNvPr name="Freeform 12" id="12"/>
          <p:cNvSpPr/>
          <p:nvPr/>
        </p:nvSpPr>
        <p:spPr>
          <a:xfrm flipH="true" flipV="false" rot="0">
            <a:off x="14639147" y="3693905"/>
            <a:ext cx="7602505" cy="6745495"/>
          </a:xfrm>
          <a:custGeom>
            <a:avLst/>
            <a:gdLst/>
            <a:ahLst/>
            <a:cxnLst/>
            <a:rect r="r" b="b" t="t" l="l"/>
            <a:pathLst>
              <a:path h="6745495" w="7602505">
                <a:moveTo>
                  <a:pt x="7602506" y="0"/>
                </a:moveTo>
                <a:lnTo>
                  <a:pt x="0" y="0"/>
                </a:lnTo>
                <a:lnTo>
                  <a:pt x="0" y="6745495"/>
                </a:lnTo>
                <a:lnTo>
                  <a:pt x="7602506" y="6745495"/>
                </a:lnTo>
                <a:lnTo>
                  <a:pt x="760250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876263" y="785040"/>
            <a:ext cx="12350481" cy="1923039"/>
            <a:chOff x="0" y="0"/>
            <a:chExt cx="3252802" cy="50647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252801" cy="506479"/>
            </a:xfrm>
            <a:custGeom>
              <a:avLst/>
              <a:gdLst/>
              <a:ahLst/>
              <a:cxnLst/>
              <a:rect r="r" b="b" t="t" l="l"/>
              <a:pathLst>
                <a:path h="506479" w="3252801">
                  <a:moveTo>
                    <a:pt x="31969" y="0"/>
                  </a:moveTo>
                  <a:lnTo>
                    <a:pt x="3220832" y="0"/>
                  </a:lnTo>
                  <a:cubicBezTo>
                    <a:pt x="3238488" y="0"/>
                    <a:pt x="3252801" y="14313"/>
                    <a:pt x="3252801" y="31969"/>
                  </a:cubicBezTo>
                  <a:lnTo>
                    <a:pt x="3252801" y="474510"/>
                  </a:lnTo>
                  <a:cubicBezTo>
                    <a:pt x="3252801" y="482989"/>
                    <a:pt x="3249433" y="491120"/>
                    <a:pt x="3243438" y="497116"/>
                  </a:cubicBezTo>
                  <a:cubicBezTo>
                    <a:pt x="3237442" y="503111"/>
                    <a:pt x="3229311" y="506479"/>
                    <a:pt x="3220832" y="506479"/>
                  </a:cubicBezTo>
                  <a:lnTo>
                    <a:pt x="31969" y="506479"/>
                  </a:lnTo>
                  <a:cubicBezTo>
                    <a:pt x="23491" y="506479"/>
                    <a:pt x="15359" y="503111"/>
                    <a:pt x="9364" y="497116"/>
                  </a:cubicBezTo>
                  <a:cubicBezTo>
                    <a:pt x="3368" y="491120"/>
                    <a:pt x="0" y="482989"/>
                    <a:pt x="0" y="474510"/>
                  </a:cubicBezTo>
                  <a:lnTo>
                    <a:pt x="0" y="31969"/>
                  </a:lnTo>
                  <a:cubicBezTo>
                    <a:pt x="0" y="14313"/>
                    <a:pt x="14313" y="0"/>
                    <a:pt x="3196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3252802" cy="5541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942838" y="4093206"/>
            <a:ext cx="13524521" cy="4499732"/>
            <a:chOff x="0" y="0"/>
            <a:chExt cx="3562014" cy="118511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562014" cy="1185115"/>
            </a:xfrm>
            <a:custGeom>
              <a:avLst/>
              <a:gdLst/>
              <a:ahLst/>
              <a:cxnLst/>
              <a:rect r="r" b="b" t="t" l="l"/>
              <a:pathLst>
                <a:path h="1185115" w="3562014">
                  <a:moveTo>
                    <a:pt x="29194" y="0"/>
                  </a:moveTo>
                  <a:lnTo>
                    <a:pt x="3532819" y="0"/>
                  </a:lnTo>
                  <a:cubicBezTo>
                    <a:pt x="3548943" y="0"/>
                    <a:pt x="3562014" y="13071"/>
                    <a:pt x="3562014" y="29194"/>
                  </a:cubicBezTo>
                  <a:lnTo>
                    <a:pt x="3562014" y="1155920"/>
                  </a:lnTo>
                  <a:cubicBezTo>
                    <a:pt x="3562014" y="1172044"/>
                    <a:pt x="3548943" y="1185115"/>
                    <a:pt x="3532819" y="1185115"/>
                  </a:cubicBezTo>
                  <a:lnTo>
                    <a:pt x="29194" y="1185115"/>
                  </a:lnTo>
                  <a:cubicBezTo>
                    <a:pt x="13071" y="1185115"/>
                    <a:pt x="0" y="1172044"/>
                    <a:pt x="0" y="1155920"/>
                  </a:cubicBezTo>
                  <a:lnTo>
                    <a:pt x="0" y="29194"/>
                  </a:lnTo>
                  <a:cubicBezTo>
                    <a:pt x="0" y="13071"/>
                    <a:pt x="13071" y="0"/>
                    <a:pt x="29194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3562014" cy="12327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83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-545272" y="997144"/>
            <a:ext cx="15184419" cy="26967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48"/>
              </a:lnSpc>
            </a:pPr>
            <a:r>
              <a:rPr lang="en-US" sz="7861" spc="770">
                <a:solidFill>
                  <a:srgbClr val="000000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PROBLEM STATMENT</a:t>
            </a:r>
          </a:p>
          <a:p>
            <a:pPr algn="ctr">
              <a:lnSpc>
                <a:spcPts val="10848"/>
              </a:lnSpc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2554668" y="5136152"/>
            <a:ext cx="12084479" cy="2366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2"/>
              </a:lnSpc>
            </a:pPr>
            <a:r>
              <a:rPr lang="en-US" sz="2741" spc="268">
                <a:solidFill>
                  <a:srgbClr val="000000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In traffic monitoring systems, you need a system capable of detecting and identifying license plates in images accurately and quickly. The main problem includes having to deal with a wide variety of license plate designs, different lighting conditions, and contrasting backgrounds.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592495" y="7573922"/>
            <a:ext cx="4687320" cy="4687320"/>
          </a:xfrm>
          <a:custGeom>
            <a:avLst/>
            <a:gdLst/>
            <a:ahLst/>
            <a:cxnLst/>
            <a:rect r="r" b="b" t="t" l="l"/>
            <a:pathLst>
              <a:path h="4687320" w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887962" y="5985119"/>
            <a:ext cx="2085109" cy="208510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831A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1560220" y="1728186"/>
            <a:ext cx="4687320" cy="4687320"/>
          </a:xfrm>
          <a:custGeom>
            <a:avLst/>
            <a:gdLst/>
            <a:ahLst/>
            <a:cxnLst/>
            <a:rect r="r" b="b" t="t" l="l"/>
            <a:pathLst>
              <a:path h="4687320" w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-4051853" y="-4318947"/>
            <a:ext cx="8637895" cy="8637895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831AF"/>
            </a:solidFill>
            <a:ln cap="sq">
              <a:noFill/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5095564" y="3417500"/>
            <a:ext cx="1164616" cy="1910409"/>
            <a:chOff x="0" y="0"/>
            <a:chExt cx="1451520" cy="238104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-19812"/>
              <a:ext cx="1474216" cy="2444877"/>
            </a:xfrm>
            <a:custGeom>
              <a:avLst/>
              <a:gdLst/>
              <a:ahLst/>
              <a:cxnLst/>
              <a:rect r="r" b="b" t="t" l="l"/>
              <a:pathLst>
                <a:path h="2444877" w="1474216">
                  <a:moveTo>
                    <a:pt x="1394587" y="1366393"/>
                  </a:moveTo>
                  <a:lnTo>
                    <a:pt x="395351" y="2365883"/>
                  </a:lnTo>
                  <a:cubicBezTo>
                    <a:pt x="315849" y="2444877"/>
                    <a:pt x="186944" y="2444877"/>
                    <a:pt x="107315" y="2365883"/>
                  </a:cubicBezTo>
                  <a:lnTo>
                    <a:pt x="0" y="2258441"/>
                  </a:lnTo>
                  <a:lnTo>
                    <a:pt x="891286" y="1366393"/>
                  </a:lnTo>
                  <a:cubicBezTo>
                    <a:pt x="970788" y="1286891"/>
                    <a:pt x="970788" y="1157859"/>
                    <a:pt x="891286" y="1078357"/>
                  </a:cubicBezTo>
                  <a:lnTo>
                    <a:pt x="0" y="186944"/>
                  </a:lnTo>
                  <a:lnTo>
                    <a:pt x="107442" y="79502"/>
                  </a:lnTo>
                  <a:cubicBezTo>
                    <a:pt x="186944" y="0"/>
                    <a:pt x="315849" y="0"/>
                    <a:pt x="395478" y="79502"/>
                  </a:cubicBezTo>
                  <a:lnTo>
                    <a:pt x="1394714" y="1078357"/>
                  </a:lnTo>
                  <a:cubicBezTo>
                    <a:pt x="1474216" y="1157859"/>
                    <a:pt x="1474216" y="1286891"/>
                    <a:pt x="1394714" y="1366393"/>
                  </a:cubicBezTo>
                  <a:close/>
                </a:path>
              </a:pathLst>
            </a:custGeom>
            <a:solidFill>
              <a:srgbClr val="4831AF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5095564" y="4016240"/>
            <a:ext cx="325815" cy="605415"/>
            <a:chOff x="0" y="0"/>
            <a:chExt cx="406080" cy="75456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-32385"/>
              <a:ext cx="446659" cy="842137"/>
            </a:xfrm>
            <a:custGeom>
              <a:avLst/>
              <a:gdLst/>
              <a:ahLst/>
              <a:cxnLst/>
              <a:rect r="r" b="b" t="t" l="l"/>
              <a:pathLst>
                <a:path h="842137" w="446659">
                  <a:moveTo>
                    <a:pt x="350393" y="246126"/>
                  </a:moveTo>
                  <a:lnTo>
                    <a:pt x="165354" y="60960"/>
                  </a:lnTo>
                  <a:cubicBezTo>
                    <a:pt x="104394" y="0"/>
                    <a:pt x="0" y="42926"/>
                    <a:pt x="0" y="129413"/>
                  </a:cubicBezTo>
                  <a:lnTo>
                    <a:pt x="0" y="712724"/>
                  </a:lnTo>
                  <a:cubicBezTo>
                    <a:pt x="0" y="799211"/>
                    <a:pt x="104394" y="842137"/>
                    <a:pt x="165354" y="781177"/>
                  </a:cubicBezTo>
                  <a:lnTo>
                    <a:pt x="350393" y="596138"/>
                  </a:lnTo>
                  <a:cubicBezTo>
                    <a:pt x="446659" y="499237"/>
                    <a:pt x="446659" y="342519"/>
                    <a:pt x="350393" y="246126"/>
                  </a:cubicBezTo>
                  <a:close/>
                </a:path>
              </a:pathLst>
            </a:custGeom>
            <a:solidFill>
              <a:srgbClr val="4831AF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267094" y="1217527"/>
            <a:ext cx="5010419" cy="570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672"/>
              </a:lnSpc>
              <a:spcBef>
                <a:spcPct val="0"/>
              </a:spcBef>
            </a:pPr>
            <a:r>
              <a:rPr lang="en-US" sz="3386" spc="331">
                <a:solidFill>
                  <a:srgbClr val="FFFFFF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Project Overview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765005" y="3597553"/>
            <a:ext cx="8996758" cy="13531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>
                <a:solidFill>
                  <a:srgbClr val="100F0D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Objective: Develop a model for detecting license plates in images and videos using YOLOv8.</a:t>
            </a:r>
          </a:p>
          <a:p>
            <a:pPr algn="l">
              <a:lnSpc>
                <a:spcPts val="3639"/>
              </a:lnSpc>
            </a:pPr>
          </a:p>
        </p:txBody>
      </p:sp>
      <p:grpSp>
        <p:nvGrpSpPr>
          <p:cNvPr name="Group 16" id="16"/>
          <p:cNvGrpSpPr/>
          <p:nvPr/>
        </p:nvGrpSpPr>
        <p:grpSpPr>
          <a:xfrm rot="-10800000">
            <a:off x="12368827" y="5460301"/>
            <a:ext cx="1164616" cy="1910409"/>
            <a:chOff x="0" y="0"/>
            <a:chExt cx="1451520" cy="238104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-19812"/>
              <a:ext cx="1474216" cy="2444877"/>
            </a:xfrm>
            <a:custGeom>
              <a:avLst/>
              <a:gdLst/>
              <a:ahLst/>
              <a:cxnLst/>
              <a:rect r="r" b="b" t="t" l="l"/>
              <a:pathLst>
                <a:path h="2444877" w="1474216">
                  <a:moveTo>
                    <a:pt x="1394587" y="1366393"/>
                  </a:moveTo>
                  <a:lnTo>
                    <a:pt x="395351" y="2365883"/>
                  </a:lnTo>
                  <a:cubicBezTo>
                    <a:pt x="315849" y="2444877"/>
                    <a:pt x="186944" y="2444877"/>
                    <a:pt x="107315" y="2365883"/>
                  </a:cubicBezTo>
                  <a:lnTo>
                    <a:pt x="0" y="2258441"/>
                  </a:lnTo>
                  <a:lnTo>
                    <a:pt x="891286" y="1366393"/>
                  </a:lnTo>
                  <a:cubicBezTo>
                    <a:pt x="970788" y="1286891"/>
                    <a:pt x="970788" y="1157859"/>
                    <a:pt x="891286" y="1078357"/>
                  </a:cubicBezTo>
                  <a:lnTo>
                    <a:pt x="0" y="186944"/>
                  </a:lnTo>
                  <a:lnTo>
                    <a:pt x="107442" y="79502"/>
                  </a:lnTo>
                  <a:cubicBezTo>
                    <a:pt x="186944" y="0"/>
                    <a:pt x="315849" y="0"/>
                    <a:pt x="395478" y="79502"/>
                  </a:cubicBezTo>
                  <a:lnTo>
                    <a:pt x="1394714" y="1078357"/>
                  </a:lnTo>
                  <a:cubicBezTo>
                    <a:pt x="1474216" y="1157859"/>
                    <a:pt x="1474216" y="1286891"/>
                    <a:pt x="1394714" y="1366393"/>
                  </a:cubicBezTo>
                  <a:close/>
                </a:path>
              </a:pathLst>
            </a:custGeom>
            <a:solidFill>
              <a:srgbClr val="4831AF"/>
            </a:solidFill>
          </p:spPr>
        </p:sp>
      </p:grpSp>
      <p:grpSp>
        <p:nvGrpSpPr>
          <p:cNvPr name="Group 18" id="18"/>
          <p:cNvGrpSpPr/>
          <p:nvPr/>
        </p:nvGrpSpPr>
        <p:grpSpPr>
          <a:xfrm rot="-10800000">
            <a:off x="13533443" y="6112798"/>
            <a:ext cx="325815" cy="605415"/>
            <a:chOff x="0" y="0"/>
            <a:chExt cx="406080" cy="75456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-32385"/>
              <a:ext cx="446659" cy="842137"/>
            </a:xfrm>
            <a:custGeom>
              <a:avLst/>
              <a:gdLst/>
              <a:ahLst/>
              <a:cxnLst/>
              <a:rect r="r" b="b" t="t" l="l"/>
              <a:pathLst>
                <a:path h="842137" w="446659">
                  <a:moveTo>
                    <a:pt x="350393" y="246126"/>
                  </a:moveTo>
                  <a:lnTo>
                    <a:pt x="165354" y="60960"/>
                  </a:lnTo>
                  <a:cubicBezTo>
                    <a:pt x="104394" y="0"/>
                    <a:pt x="0" y="42926"/>
                    <a:pt x="0" y="129413"/>
                  </a:cubicBezTo>
                  <a:lnTo>
                    <a:pt x="0" y="712724"/>
                  </a:lnTo>
                  <a:cubicBezTo>
                    <a:pt x="0" y="799211"/>
                    <a:pt x="104394" y="842137"/>
                    <a:pt x="165354" y="781177"/>
                  </a:cubicBezTo>
                  <a:lnTo>
                    <a:pt x="350393" y="596138"/>
                  </a:lnTo>
                  <a:cubicBezTo>
                    <a:pt x="446659" y="499237"/>
                    <a:pt x="446659" y="342519"/>
                    <a:pt x="350393" y="246126"/>
                  </a:cubicBezTo>
                  <a:close/>
                </a:path>
              </a:pathLst>
            </a:custGeom>
            <a:solidFill>
              <a:srgbClr val="4831AF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5095564" y="5966069"/>
            <a:ext cx="7135874" cy="1271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9"/>
              </a:lnSpc>
            </a:pPr>
            <a:r>
              <a:rPr lang="en-US" sz="2599">
                <a:solidFill>
                  <a:srgbClr val="000000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Importance: Applications in traffic monitoring, security, and vehicle recognition.</a:t>
            </a:r>
          </a:p>
          <a:p>
            <a:pPr algn="ctr">
              <a:lnSpc>
                <a:spcPts val="33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3160461" y="5241779"/>
            <a:ext cx="1198289" cy="630733"/>
          </a:xfrm>
          <a:prstGeom prst="line">
            <a:avLst/>
          </a:prstGeom>
          <a:ln cap="flat" w="38100">
            <a:solidFill>
              <a:srgbClr val="A6A6A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8323826" y="5241779"/>
            <a:ext cx="1116890" cy="965328"/>
          </a:xfrm>
          <a:prstGeom prst="line">
            <a:avLst/>
          </a:prstGeom>
          <a:ln cap="flat" w="38100">
            <a:solidFill>
              <a:srgbClr val="A6A6A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flipV="true">
            <a:off x="13386742" y="5241779"/>
            <a:ext cx="1153653" cy="962528"/>
          </a:xfrm>
          <a:prstGeom prst="line">
            <a:avLst/>
          </a:prstGeom>
          <a:ln cap="flat" w="38100">
            <a:solidFill>
              <a:srgbClr val="A6A6A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flipH="true" flipV="true">
            <a:off x="5783157" y="5241779"/>
            <a:ext cx="1116262" cy="965328"/>
          </a:xfrm>
          <a:prstGeom prst="line">
            <a:avLst/>
          </a:prstGeom>
          <a:ln cap="flat" w="38100">
            <a:solidFill>
              <a:srgbClr val="A6A6A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flipH="true" flipV="true">
            <a:off x="10865123" y="5241779"/>
            <a:ext cx="1097212" cy="962528"/>
          </a:xfrm>
          <a:prstGeom prst="line">
            <a:avLst/>
          </a:prstGeom>
          <a:ln cap="flat" w="38100">
            <a:solidFill>
              <a:srgbClr val="A6A6A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1817900" y="5492103"/>
            <a:ext cx="1424407" cy="1424407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831A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3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4358750" y="4529575"/>
            <a:ext cx="1424407" cy="1424407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831A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3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6899419" y="5494903"/>
            <a:ext cx="1424407" cy="1424407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831A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3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9440716" y="4529575"/>
            <a:ext cx="1424407" cy="1424407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831A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3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1962335" y="5492103"/>
            <a:ext cx="1424407" cy="1424407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831A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3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4540395" y="4529575"/>
            <a:ext cx="1424407" cy="1424407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831AF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95250"/>
              <a:ext cx="660400" cy="6413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3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2700000">
            <a:off x="-2396474" y="-2921783"/>
            <a:ext cx="7415398" cy="3565095"/>
            <a:chOff x="0" y="0"/>
            <a:chExt cx="660400" cy="3175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660400" cy="317500"/>
            </a:xfrm>
            <a:custGeom>
              <a:avLst/>
              <a:gdLst/>
              <a:ahLst/>
              <a:cxnLst/>
              <a:rect r="r" b="b" t="t" l="l"/>
              <a:pathLst>
                <a:path h="317500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17500"/>
                  </a:cubicBezTo>
                  <a:lnTo>
                    <a:pt x="660400" y="317500"/>
                  </a:lnTo>
                  <a:lnTo>
                    <a:pt x="0" y="317500"/>
                  </a:lnTo>
                  <a:lnTo>
                    <a:pt x="0" y="317500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4831AF"/>
              </a:solidFill>
              <a:prstDash val="solid"/>
              <a:miter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146050"/>
              <a:ext cx="660400" cy="171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53"/>
                </a:lnSpc>
              </a:pPr>
            </a:p>
          </p:txBody>
        </p:sp>
      </p:grpSp>
      <p:sp>
        <p:nvSpPr>
          <p:cNvPr name="AutoShape 28" id="28"/>
          <p:cNvSpPr/>
          <p:nvPr/>
        </p:nvSpPr>
        <p:spPr>
          <a:xfrm>
            <a:off x="-2859087" y="-2102233"/>
            <a:ext cx="5185216" cy="5132702"/>
          </a:xfrm>
          <a:prstGeom prst="line">
            <a:avLst/>
          </a:prstGeom>
          <a:ln cap="flat" w="28575">
            <a:solidFill>
              <a:srgbClr val="4831A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9" id="29"/>
          <p:cNvSpPr/>
          <p:nvPr/>
        </p:nvSpPr>
        <p:spPr>
          <a:xfrm>
            <a:off x="-3073034" y="-1789557"/>
            <a:ext cx="5038853" cy="5038853"/>
          </a:xfrm>
          <a:prstGeom prst="line">
            <a:avLst/>
          </a:prstGeom>
          <a:ln cap="flat" w="28575">
            <a:solidFill>
              <a:srgbClr val="4831A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0" id="30"/>
          <p:cNvSpPr/>
          <p:nvPr/>
        </p:nvSpPr>
        <p:spPr>
          <a:xfrm>
            <a:off x="-3252636" y="-1431087"/>
            <a:ext cx="4867141" cy="4867141"/>
          </a:xfrm>
          <a:prstGeom prst="line">
            <a:avLst/>
          </a:prstGeom>
          <a:ln cap="flat" w="28575">
            <a:solidFill>
              <a:srgbClr val="4831A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1" id="31"/>
          <p:cNvSpPr/>
          <p:nvPr/>
        </p:nvSpPr>
        <p:spPr>
          <a:xfrm>
            <a:off x="-3379290" y="-1044819"/>
            <a:ext cx="4690515" cy="4690515"/>
          </a:xfrm>
          <a:prstGeom prst="line">
            <a:avLst/>
          </a:prstGeom>
          <a:ln cap="flat" w="28575">
            <a:solidFill>
              <a:srgbClr val="4831A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2" id="32"/>
          <p:cNvSpPr/>
          <p:nvPr/>
        </p:nvSpPr>
        <p:spPr>
          <a:xfrm>
            <a:off x="-3523144" y="-605142"/>
            <a:ext cx="4347674" cy="4347674"/>
          </a:xfrm>
          <a:prstGeom prst="line">
            <a:avLst/>
          </a:prstGeom>
          <a:ln cap="flat" w="28575">
            <a:solidFill>
              <a:srgbClr val="4831A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3" id="33"/>
          <p:cNvSpPr/>
          <p:nvPr/>
        </p:nvSpPr>
        <p:spPr>
          <a:xfrm>
            <a:off x="-3643964" y="-161419"/>
            <a:ext cx="3963599" cy="3985594"/>
          </a:xfrm>
          <a:prstGeom prst="line">
            <a:avLst/>
          </a:prstGeom>
          <a:ln cap="flat" w="28575">
            <a:solidFill>
              <a:srgbClr val="4831A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4" id="34"/>
          <p:cNvSpPr txBox="true"/>
          <p:nvPr/>
        </p:nvSpPr>
        <p:spPr>
          <a:xfrm rot="0">
            <a:off x="5343984" y="1143000"/>
            <a:ext cx="7600032" cy="730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44"/>
              </a:lnSpc>
            </a:pPr>
            <a:r>
              <a:rPr lang="en-US" b="true" sz="5600">
                <a:solidFill>
                  <a:srgbClr val="000000"/>
                </a:solidFill>
                <a:latin typeface="Baskerville Display PT Bold"/>
                <a:ea typeface="Baskerville Display PT Bold"/>
                <a:cs typeface="Baskerville Display PT Bold"/>
                <a:sym typeface="Baskerville Display PT Bold"/>
              </a:rPr>
              <a:t>METHODOLOGY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508942" y="7149994"/>
            <a:ext cx="2042322" cy="789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b="true" sz="2299" spc="73">
                <a:solidFill>
                  <a:srgbClr val="545454"/>
                </a:solidFill>
                <a:latin typeface="Baskerville Display PT Bold"/>
                <a:ea typeface="Baskerville Display PT Bold"/>
                <a:cs typeface="Baskerville Display PT Bold"/>
                <a:sym typeface="Baskerville Display PT Bold"/>
              </a:rPr>
              <a:t>Data Collection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817900" y="5889675"/>
            <a:ext cx="1424407" cy="524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b="true" sz="2799" spc="338">
                <a:solidFill>
                  <a:srgbClr val="FFFFFF"/>
                </a:solidFill>
                <a:latin typeface="Baskerville Display PT Bold"/>
                <a:ea typeface="Baskerville Display PT Bold"/>
                <a:cs typeface="Baskerville Display PT Bold"/>
                <a:sym typeface="Baskerville Display PT Bold"/>
              </a:rPr>
              <a:t>1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846737" y="8153904"/>
            <a:ext cx="3520886" cy="7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19"/>
              </a:lnSpc>
            </a:pPr>
            <a:r>
              <a:rPr lang="en-US" sz="1599">
                <a:solidFill>
                  <a:srgbClr val="545454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The dataset contains images of vehicles with annotated license plates for training the detection model.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4367623" y="4927147"/>
            <a:ext cx="1424407" cy="524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b="true" sz="2799" spc="338">
                <a:solidFill>
                  <a:srgbClr val="FFFFFF"/>
                </a:solidFill>
                <a:latin typeface="Baskerville Display PT Bold"/>
                <a:ea typeface="Baskerville Display PT Bold"/>
                <a:cs typeface="Baskerville Display PT Bold"/>
                <a:sym typeface="Baskerville Display PT Bold"/>
              </a:rPr>
              <a:t>2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6886962" y="5903996"/>
            <a:ext cx="1424407" cy="524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b="true" sz="2799" spc="338">
                <a:solidFill>
                  <a:srgbClr val="FFFFFF"/>
                </a:solidFill>
                <a:latin typeface="Baskerville Display PT Bold"/>
                <a:ea typeface="Baskerville Display PT Bold"/>
                <a:cs typeface="Baskerville Display PT Bold"/>
                <a:sym typeface="Baskerville Display PT Bold"/>
              </a:rPr>
              <a:t>3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9453173" y="4912827"/>
            <a:ext cx="1424407" cy="524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b="true" sz="2799" spc="338">
                <a:solidFill>
                  <a:srgbClr val="FFFFFF"/>
                </a:solidFill>
                <a:latin typeface="Baskerville Display PT Bold"/>
                <a:ea typeface="Baskerville Display PT Bold"/>
                <a:cs typeface="Baskerville Display PT Bold"/>
                <a:sym typeface="Baskerville Display PT Bold"/>
              </a:rPr>
              <a:t>4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1974898" y="5889675"/>
            <a:ext cx="1424407" cy="524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b="true" sz="2799" spc="338">
                <a:solidFill>
                  <a:srgbClr val="FFFFFF"/>
                </a:solidFill>
                <a:latin typeface="Baskerville Display PT Bold"/>
                <a:ea typeface="Baskerville Display PT Bold"/>
                <a:cs typeface="Baskerville Display PT Bold"/>
                <a:sym typeface="Baskerville Display PT Bold"/>
              </a:rPr>
              <a:t>5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4540395" y="4927147"/>
            <a:ext cx="1424407" cy="524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b="true" sz="2799" spc="338">
                <a:solidFill>
                  <a:srgbClr val="FFFFFF"/>
                </a:solidFill>
                <a:latin typeface="Baskerville Display PT Bold"/>
                <a:ea typeface="Baskerville Display PT Bold"/>
                <a:cs typeface="Baskerville Display PT Bold"/>
                <a:sym typeface="Baskerville Display PT Bold"/>
              </a:rPr>
              <a:t>6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4058666" y="2241174"/>
            <a:ext cx="2314491" cy="7892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b="true" sz="2299" spc="73">
                <a:solidFill>
                  <a:srgbClr val="545454"/>
                </a:solidFill>
                <a:latin typeface="Baskerville Display PT Bold"/>
                <a:ea typeface="Baskerville Display PT Bold"/>
                <a:cs typeface="Baskerville Display PT Bold"/>
                <a:sym typeface="Baskerville Display PT Bold"/>
              </a:rPr>
              <a:t>Data Preparation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2841763" y="3239771"/>
            <a:ext cx="5004442" cy="1200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345439" indent="-172720" lvl="1">
              <a:lnSpc>
                <a:spcPts val="1919"/>
              </a:lnSpc>
              <a:buFont typeface="Arial"/>
              <a:buChar char="•"/>
            </a:pPr>
            <a:r>
              <a:rPr lang="en-US" sz="1599">
                <a:solidFill>
                  <a:srgbClr val="545454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Data Loading: Used image_dataset_from_directory to load images and labels.</a:t>
            </a:r>
          </a:p>
          <a:p>
            <a:pPr algn="ctr" marL="345439" indent="-172720" lvl="1">
              <a:lnSpc>
                <a:spcPts val="1919"/>
              </a:lnSpc>
              <a:buFont typeface="Arial"/>
              <a:buChar char="•"/>
            </a:pPr>
            <a:r>
              <a:rPr lang="en-US" sz="1599">
                <a:solidFill>
                  <a:srgbClr val="545454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Data Splitting: Split the dataset into 80% training and 20% validation.</a:t>
            </a:r>
          </a:p>
          <a:p>
            <a:pPr algn="ctr">
              <a:lnSpc>
                <a:spcPts val="1919"/>
              </a:lnSpc>
            </a:pPr>
          </a:p>
        </p:txBody>
      </p:sp>
      <p:sp>
        <p:nvSpPr>
          <p:cNvPr name="TextBox 45" id="45"/>
          <p:cNvSpPr txBox="true"/>
          <p:nvPr/>
        </p:nvSpPr>
        <p:spPr>
          <a:xfrm rot="0">
            <a:off x="6373156" y="7149994"/>
            <a:ext cx="2771059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b="true" sz="2299" spc="73">
                <a:solidFill>
                  <a:srgbClr val="545454"/>
                </a:solidFill>
                <a:latin typeface="Baskerville Display PT Bold"/>
                <a:ea typeface="Baskerville Display PT Bold"/>
                <a:cs typeface="Baskerville Display PT Bold"/>
                <a:sym typeface="Baskerville Display PT Bold"/>
              </a:rPr>
              <a:t>Data Augmentation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5958428" y="7929763"/>
            <a:ext cx="3600515" cy="962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345439" indent="-172720" lvl="1">
              <a:lnSpc>
                <a:spcPts val="1919"/>
              </a:lnSpc>
              <a:buFont typeface="Arial"/>
              <a:buChar char="•"/>
            </a:pPr>
            <a:r>
              <a:rPr lang="en-US" sz="1599">
                <a:solidFill>
                  <a:srgbClr val="545454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Techniques: Random horizontal flip, rotation up to 10%, zoom up to 10%, rescaling [0, 1]</a:t>
            </a:r>
          </a:p>
          <a:p>
            <a:pPr algn="ctr">
              <a:lnSpc>
                <a:spcPts val="1919"/>
              </a:lnSpc>
            </a:pPr>
          </a:p>
        </p:txBody>
      </p:sp>
      <p:sp>
        <p:nvSpPr>
          <p:cNvPr name="TextBox 47" id="47"/>
          <p:cNvSpPr txBox="true"/>
          <p:nvPr/>
        </p:nvSpPr>
        <p:spPr>
          <a:xfrm rot="0">
            <a:off x="8535719" y="2512111"/>
            <a:ext cx="3799800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b="true" sz="2299" spc="73">
                <a:solidFill>
                  <a:srgbClr val="545454"/>
                </a:solidFill>
                <a:latin typeface="Baskerville Display PT Bold"/>
                <a:ea typeface="Baskerville Display PT Bold"/>
                <a:cs typeface="Baskerville Display PT Bold"/>
                <a:sym typeface="Baskerville Display PT Bold"/>
              </a:rPr>
              <a:t>Model Training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9181039" y="3239771"/>
            <a:ext cx="2509162" cy="1200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345439" indent="-172720" lvl="1">
              <a:lnSpc>
                <a:spcPts val="1919"/>
              </a:lnSpc>
              <a:buFont typeface="Arial"/>
              <a:buChar char="•"/>
            </a:pPr>
            <a:r>
              <a:rPr lang="en-US" sz="1599">
                <a:solidFill>
                  <a:srgbClr val="545454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Framework: YOLOv8</a:t>
            </a:r>
          </a:p>
          <a:p>
            <a:pPr algn="ctr" marL="345439" indent="-172720" lvl="1">
              <a:lnSpc>
                <a:spcPts val="1919"/>
              </a:lnSpc>
              <a:buFont typeface="Arial"/>
              <a:buChar char="•"/>
            </a:pPr>
            <a:r>
              <a:rPr lang="en-US" sz="1599">
                <a:solidFill>
                  <a:srgbClr val="545454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Model: yolov8s.pt</a:t>
            </a:r>
          </a:p>
          <a:p>
            <a:pPr algn="ctr" marL="345439" indent="-172720" lvl="1">
              <a:lnSpc>
                <a:spcPts val="1919"/>
              </a:lnSpc>
              <a:buFont typeface="Arial"/>
              <a:buChar char="•"/>
            </a:pPr>
            <a:r>
              <a:rPr lang="en-US" sz="1599">
                <a:solidFill>
                  <a:srgbClr val="545454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Epochs: 1</a:t>
            </a:r>
          </a:p>
          <a:p>
            <a:pPr algn="ctr" marL="345439" indent="-172720" lvl="1">
              <a:lnSpc>
                <a:spcPts val="1919"/>
              </a:lnSpc>
              <a:buFont typeface="Arial"/>
              <a:buChar char="•"/>
            </a:pPr>
            <a:r>
              <a:rPr lang="en-US" sz="1599">
                <a:solidFill>
                  <a:srgbClr val="545454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Batch Size: 32</a:t>
            </a:r>
          </a:p>
          <a:p>
            <a:pPr algn="ctr">
              <a:lnSpc>
                <a:spcPts val="1919"/>
              </a:lnSpc>
            </a:pPr>
          </a:p>
        </p:txBody>
      </p:sp>
      <p:sp>
        <p:nvSpPr>
          <p:cNvPr name="TextBox 49" id="49"/>
          <p:cNvSpPr txBox="true"/>
          <p:nvPr/>
        </p:nvSpPr>
        <p:spPr>
          <a:xfrm rot="0">
            <a:off x="11653377" y="7149994"/>
            <a:ext cx="2887018" cy="789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b="true" sz="2299" spc="73">
                <a:solidFill>
                  <a:srgbClr val="545454"/>
                </a:solidFill>
                <a:latin typeface="Baskerville Display PT Bold"/>
                <a:ea typeface="Baskerville Display PT Bold"/>
                <a:cs typeface="Baskerville Display PT Bold"/>
                <a:sym typeface="Baskerville Display PT Bold"/>
              </a:rPr>
              <a:t>Model Evaluation</a:t>
            </a:r>
          </a:p>
          <a:p>
            <a:pPr algn="ctr">
              <a:lnSpc>
                <a:spcPts val="3219"/>
              </a:lnSpc>
            </a:pPr>
          </a:p>
        </p:txBody>
      </p:sp>
      <p:sp>
        <p:nvSpPr>
          <p:cNvPr name="TextBox 50" id="50"/>
          <p:cNvSpPr txBox="true"/>
          <p:nvPr/>
        </p:nvSpPr>
        <p:spPr>
          <a:xfrm rot="0">
            <a:off x="11019509" y="7718599"/>
            <a:ext cx="3520886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345439" indent="-172720" lvl="1">
              <a:lnSpc>
                <a:spcPts val="1919"/>
              </a:lnSpc>
              <a:buFont typeface="Arial"/>
              <a:buChar char="•"/>
            </a:pPr>
            <a:r>
              <a:rPr lang="en-US" sz="1599">
                <a:solidFill>
                  <a:srgbClr val="545454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Metrics: Mean Average Precision (mAP), Precision, Recall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3922480" y="2592190"/>
            <a:ext cx="2781604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</a:pPr>
            <a:r>
              <a:rPr lang="en-US" b="true" sz="2299" spc="73">
                <a:solidFill>
                  <a:srgbClr val="545454"/>
                </a:solidFill>
                <a:latin typeface="Baskerville Display PT Bold"/>
                <a:ea typeface="Baskerville Display PT Bold"/>
                <a:cs typeface="Baskerville Display PT Bold"/>
                <a:sym typeface="Baskerville Display PT Bold"/>
              </a:rPr>
              <a:t>Model Testing 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3399305" y="3239771"/>
            <a:ext cx="3520886" cy="7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345439" indent="-172720" lvl="1">
              <a:lnSpc>
                <a:spcPts val="1919"/>
              </a:lnSpc>
              <a:buFont typeface="Arial"/>
              <a:buChar char="•"/>
            </a:pPr>
            <a:r>
              <a:rPr lang="en-US" sz="1599">
                <a:solidFill>
                  <a:srgbClr val="545454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Predictions: Tested on new images and videos</a:t>
            </a:r>
          </a:p>
          <a:p>
            <a:pPr algn="ctr">
              <a:lnSpc>
                <a:spcPts val="1919"/>
              </a:lnSpc>
            </a:pPr>
          </a:p>
        </p:txBody>
      </p:sp>
      <p:sp>
        <p:nvSpPr>
          <p:cNvPr name="Freeform 53" id="53"/>
          <p:cNvSpPr/>
          <p:nvPr/>
        </p:nvSpPr>
        <p:spPr>
          <a:xfrm flipH="false" flipV="false" rot="0">
            <a:off x="15252599" y="7611004"/>
            <a:ext cx="4687320" cy="4687320"/>
          </a:xfrm>
          <a:custGeom>
            <a:avLst/>
            <a:gdLst/>
            <a:ahLst/>
            <a:cxnLst/>
            <a:rect r="r" b="b" t="t" l="l"/>
            <a:pathLst>
              <a:path h="4687320" w="4687320">
                <a:moveTo>
                  <a:pt x="0" y="0"/>
                </a:moveTo>
                <a:lnTo>
                  <a:pt x="4687319" y="0"/>
                </a:lnTo>
                <a:lnTo>
                  <a:pt x="4687319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592495" y="7573922"/>
            <a:ext cx="4687320" cy="4687320"/>
          </a:xfrm>
          <a:custGeom>
            <a:avLst/>
            <a:gdLst/>
            <a:ahLst/>
            <a:cxnLst/>
            <a:rect r="r" b="b" t="t" l="l"/>
            <a:pathLst>
              <a:path h="4687320" w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887962" y="5985119"/>
            <a:ext cx="2085109" cy="208510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831AF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2262642" y="-3904566"/>
            <a:ext cx="8637895" cy="7194095"/>
            <a:chOff x="0" y="0"/>
            <a:chExt cx="812800" cy="67694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676943"/>
            </a:xfrm>
            <a:custGeom>
              <a:avLst/>
              <a:gdLst/>
              <a:ahLst/>
              <a:cxnLst/>
              <a:rect r="r" b="b" t="t" l="l"/>
              <a:pathLst>
                <a:path h="676943" w="812800">
                  <a:moveTo>
                    <a:pt x="406400" y="0"/>
                  </a:moveTo>
                  <a:cubicBezTo>
                    <a:pt x="181951" y="0"/>
                    <a:pt x="0" y="151539"/>
                    <a:pt x="0" y="338471"/>
                  </a:cubicBezTo>
                  <a:cubicBezTo>
                    <a:pt x="0" y="525404"/>
                    <a:pt x="181951" y="676943"/>
                    <a:pt x="406400" y="676943"/>
                  </a:cubicBezTo>
                  <a:cubicBezTo>
                    <a:pt x="630849" y="676943"/>
                    <a:pt x="812800" y="525404"/>
                    <a:pt x="812800" y="338471"/>
                  </a:cubicBezTo>
                  <a:cubicBezTo>
                    <a:pt x="812800" y="151539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831AF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44413"/>
              <a:ext cx="660400" cy="5690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8747792" y="1741356"/>
            <a:ext cx="847584" cy="1009028"/>
          </a:xfrm>
          <a:custGeom>
            <a:avLst/>
            <a:gdLst/>
            <a:ahLst/>
            <a:cxnLst/>
            <a:rect r="r" b="b" t="t" l="l"/>
            <a:pathLst>
              <a:path h="1009028" w="847584">
                <a:moveTo>
                  <a:pt x="0" y="0"/>
                </a:moveTo>
                <a:lnTo>
                  <a:pt x="847584" y="0"/>
                </a:lnTo>
                <a:lnTo>
                  <a:pt x="847584" y="1009028"/>
                </a:lnTo>
                <a:lnTo>
                  <a:pt x="0" y="100902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10738480">
            <a:off x="4314073" y="3828164"/>
            <a:ext cx="325815" cy="605415"/>
            <a:chOff x="0" y="0"/>
            <a:chExt cx="406080" cy="75456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-24257" y="-32385"/>
              <a:ext cx="447294" cy="842264"/>
            </a:xfrm>
            <a:custGeom>
              <a:avLst/>
              <a:gdLst/>
              <a:ahLst/>
              <a:cxnLst/>
              <a:rect r="r" b="b" t="t" l="l"/>
              <a:pathLst>
                <a:path h="842264" w="447294">
                  <a:moveTo>
                    <a:pt x="96901" y="596138"/>
                  </a:moveTo>
                  <a:lnTo>
                    <a:pt x="281940" y="781304"/>
                  </a:lnTo>
                  <a:cubicBezTo>
                    <a:pt x="342900" y="842264"/>
                    <a:pt x="447294" y="799338"/>
                    <a:pt x="447294" y="712851"/>
                  </a:cubicBezTo>
                  <a:lnTo>
                    <a:pt x="447294" y="129413"/>
                  </a:lnTo>
                  <a:cubicBezTo>
                    <a:pt x="447294" y="42926"/>
                    <a:pt x="342900" y="0"/>
                    <a:pt x="281940" y="60960"/>
                  </a:cubicBezTo>
                  <a:lnTo>
                    <a:pt x="96901" y="246126"/>
                  </a:lnTo>
                  <a:cubicBezTo>
                    <a:pt x="0" y="343027"/>
                    <a:pt x="0" y="499237"/>
                    <a:pt x="96901" y="596138"/>
                  </a:cubicBezTo>
                  <a:close/>
                </a:path>
              </a:pathLst>
            </a:custGeom>
            <a:solidFill>
              <a:srgbClr val="4831AF"/>
            </a:solidFill>
          </p:spPr>
        </p:sp>
      </p:grpSp>
      <p:sp>
        <p:nvSpPr>
          <p:cNvPr name="Freeform 12" id="12"/>
          <p:cNvSpPr/>
          <p:nvPr/>
        </p:nvSpPr>
        <p:spPr>
          <a:xfrm flipH="false" flipV="false" rot="0">
            <a:off x="9889965" y="3595131"/>
            <a:ext cx="976021" cy="1071481"/>
          </a:xfrm>
          <a:custGeom>
            <a:avLst/>
            <a:gdLst/>
            <a:ahLst/>
            <a:cxnLst/>
            <a:rect r="r" b="b" t="t" l="l"/>
            <a:pathLst>
              <a:path h="1071481" w="976021">
                <a:moveTo>
                  <a:pt x="0" y="0"/>
                </a:moveTo>
                <a:lnTo>
                  <a:pt x="976021" y="0"/>
                </a:lnTo>
                <a:lnTo>
                  <a:pt x="976021" y="1071480"/>
                </a:lnTo>
                <a:lnTo>
                  <a:pt x="0" y="107148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-1959328" y="1411385"/>
            <a:ext cx="4687320" cy="4687320"/>
          </a:xfrm>
          <a:custGeom>
            <a:avLst/>
            <a:gdLst/>
            <a:ahLst/>
            <a:cxnLst/>
            <a:rect r="r" b="b" t="t" l="l"/>
            <a:pathLst>
              <a:path h="4687320" w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-1806928" y="1563785"/>
            <a:ext cx="4687320" cy="4687320"/>
          </a:xfrm>
          <a:custGeom>
            <a:avLst/>
            <a:gdLst/>
            <a:ahLst/>
            <a:cxnLst/>
            <a:rect r="r" b="b" t="t" l="l"/>
            <a:pathLst>
              <a:path h="4687320" w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4879076" y="3576081"/>
            <a:ext cx="7465218" cy="1887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69"/>
              </a:lnSpc>
              <a:spcBef>
                <a:spcPct val="0"/>
              </a:spcBef>
            </a:pPr>
            <a:r>
              <a:rPr lang="en-US" sz="2899">
                <a:solidFill>
                  <a:srgbClr val="000000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YOLO is suitable for this task due to its real-time object detection capability. It excels in both accuracy and speed when identifying bounding boxes around objects.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802460"/>
            <a:ext cx="3850376" cy="6089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39"/>
              </a:lnSpc>
              <a:spcBef>
                <a:spcPct val="0"/>
              </a:spcBef>
            </a:pPr>
            <a:r>
              <a:rPr lang="en-US" sz="3799">
                <a:solidFill>
                  <a:srgbClr val="FEFFFF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Model description: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4039446" y="5985119"/>
            <a:ext cx="10209108" cy="3573188"/>
          </a:xfrm>
          <a:custGeom>
            <a:avLst/>
            <a:gdLst/>
            <a:ahLst/>
            <a:cxnLst/>
            <a:rect r="r" b="b" t="t" l="l"/>
            <a:pathLst>
              <a:path h="3573188" w="10209108">
                <a:moveTo>
                  <a:pt x="0" y="0"/>
                </a:moveTo>
                <a:lnTo>
                  <a:pt x="10209108" y="0"/>
                </a:lnTo>
                <a:lnTo>
                  <a:pt x="10209108" y="3573188"/>
                </a:lnTo>
                <a:lnTo>
                  <a:pt x="0" y="357318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105414" y="-3741011"/>
            <a:ext cx="10901093" cy="10901093"/>
          </a:xfrm>
          <a:custGeom>
            <a:avLst/>
            <a:gdLst/>
            <a:ahLst/>
            <a:cxnLst/>
            <a:rect r="r" b="b" t="t" l="l"/>
            <a:pathLst>
              <a:path h="10901093" w="10901093">
                <a:moveTo>
                  <a:pt x="0" y="0"/>
                </a:moveTo>
                <a:lnTo>
                  <a:pt x="10901093" y="0"/>
                </a:lnTo>
                <a:lnTo>
                  <a:pt x="10901093" y="10901092"/>
                </a:lnTo>
                <a:lnTo>
                  <a:pt x="0" y="109010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335306" y="8594810"/>
            <a:ext cx="4769224" cy="2384612"/>
          </a:xfrm>
          <a:custGeom>
            <a:avLst/>
            <a:gdLst/>
            <a:ahLst/>
            <a:cxnLst/>
            <a:rect r="r" b="b" t="t" l="l"/>
            <a:pathLst>
              <a:path h="2384612" w="4769224">
                <a:moveTo>
                  <a:pt x="0" y="0"/>
                </a:moveTo>
                <a:lnTo>
                  <a:pt x="4769224" y="0"/>
                </a:lnTo>
                <a:lnTo>
                  <a:pt x="4769224" y="2384612"/>
                </a:lnTo>
                <a:lnTo>
                  <a:pt x="0" y="23846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950095" y="411842"/>
            <a:ext cx="1957229" cy="1957229"/>
          </a:xfrm>
          <a:custGeom>
            <a:avLst/>
            <a:gdLst/>
            <a:ahLst/>
            <a:cxnLst/>
            <a:rect r="r" b="b" t="t" l="l"/>
            <a:pathLst>
              <a:path h="1957229" w="1957229">
                <a:moveTo>
                  <a:pt x="0" y="0"/>
                </a:moveTo>
                <a:lnTo>
                  <a:pt x="1957228" y="0"/>
                </a:lnTo>
                <a:lnTo>
                  <a:pt x="1957228" y="1957228"/>
                </a:lnTo>
                <a:lnTo>
                  <a:pt x="0" y="195722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438077" y="2742924"/>
            <a:ext cx="2680088" cy="918105"/>
            <a:chOff x="0" y="0"/>
            <a:chExt cx="705867" cy="24180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05867" cy="241805"/>
            </a:xfrm>
            <a:custGeom>
              <a:avLst/>
              <a:gdLst/>
              <a:ahLst/>
              <a:cxnLst/>
              <a:rect r="r" b="b" t="t" l="l"/>
              <a:pathLst>
                <a:path h="241805" w="705867">
                  <a:moveTo>
                    <a:pt x="0" y="0"/>
                  </a:moveTo>
                  <a:lnTo>
                    <a:pt x="705867" y="0"/>
                  </a:lnTo>
                  <a:lnTo>
                    <a:pt x="705867" y="241805"/>
                  </a:lnTo>
                  <a:lnTo>
                    <a:pt x="0" y="241805"/>
                  </a:lnTo>
                  <a:close/>
                </a:path>
              </a:pathLst>
            </a:custGeom>
            <a:solidFill>
              <a:srgbClr val="4831A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705867" cy="2989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  <a:r>
                <a:rPr lang="en-US" sz="2981" i="true" spc="29">
                  <a:solidFill>
                    <a:srgbClr val="FFFFFF"/>
                  </a:solidFill>
                  <a:latin typeface="DM Sans Italics"/>
                  <a:ea typeface="DM Sans Italics"/>
                  <a:cs typeface="DM Sans Italics"/>
                  <a:sym typeface="DM Sans Italics"/>
                </a:rPr>
                <a:t>mAP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698660" y="2742924"/>
            <a:ext cx="2890680" cy="918105"/>
            <a:chOff x="0" y="0"/>
            <a:chExt cx="761331" cy="24180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61331" cy="241805"/>
            </a:xfrm>
            <a:custGeom>
              <a:avLst/>
              <a:gdLst/>
              <a:ahLst/>
              <a:cxnLst/>
              <a:rect r="r" b="b" t="t" l="l"/>
              <a:pathLst>
                <a:path h="241805" w="761331">
                  <a:moveTo>
                    <a:pt x="0" y="0"/>
                  </a:moveTo>
                  <a:lnTo>
                    <a:pt x="761331" y="0"/>
                  </a:lnTo>
                  <a:lnTo>
                    <a:pt x="761331" y="241805"/>
                  </a:lnTo>
                  <a:lnTo>
                    <a:pt x="0" y="241805"/>
                  </a:lnTo>
                  <a:close/>
                </a:path>
              </a:pathLst>
            </a:custGeom>
            <a:solidFill>
              <a:srgbClr val="4831A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761331" cy="2989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  <a:r>
                <a:rPr lang="en-US" sz="2981" i="true" spc="29">
                  <a:solidFill>
                    <a:srgbClr val="FFFFFF"/>
                  </a:solidFill>
                  <a:latin typeface="DM Sans Italics"/>
                  <a:ea typeface="DM Sans Italics"/>
                  <a:cs typeface="DM Sans Italics"/>
                  <a:sym typeface="DM Sans Italics"/>
                </a:rPr>
                <a:t>Recall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3927690" y="2742924"/>
            <a:ext cx="2961445" cy="918105"/>
            <a:chOff x="0" y="0"/>
            <a:chExt cx="779969" cy="24180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79969" cy="241805"/>
            </a:xfrm>
            <a:custGeom>
              <a:avLst/>
              <a:gdLst/>
              <a:ahLst/>
              <a:cxnLst/>
              <a:rect r="r" b="b" t="t" l="l"/>
              <a:pathLst>
                <a:path h="241805" w="779969">
                  <a:moveTo>
                    <a:pt x="0" y="0"/>
                  </a:moveTo>
                  <a:lnTo>
                    <a:pt x="779969" y="0"/>
                  </a:lnTo>
                  <a:lnTo>
                    <a:pt x="779969" y="241805"/>
                  </a:lnTo>
                  <a:lnTo>
                    <a:pt x="0" y="241805"/>
                  </a:lnTo>
                  <a:close/>
                </a:path>
              </a:pathLst>
            </a:custGeom>
            <a:solidFill>
              <a:srgbClr val="4831A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779969" cy="2989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4114"/>
                </a:lnSpc>
                <a:spcBef>
                  <a:spcPct val="0"/>
                </a:spcBef>
              </a:pPr>
              <a:r>
                <a:rPr lang="en-US" sz="2981" i="true" spc="29">
                  <a:solidFill>
                    <a:srgbClr val="FFFFFF"/>
                  </a:solidFill>
                  <a:latin typeface="DM Sans Italics"/>
                  <a:ea typeface="DM Sans Italics"/>
                  <a:cs typeface="DM Sans Italics"/>
                  <a:sym typeface="DM Sans Italics"/>
                </a:rPr>
                <a:t>Precision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698660" y="4073981"/>
            <a:ext cx="2890680" cy="3086100"/>
            <a:chOff x="0" y="0"/>
            <a:chExt cx="761331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61331" cy="812800"/>
            </a:xfrm>
            <a:custGeom>
              <a:avLst/>
              <a:gdLst/>
              <a:ahLst/>
              <a:cxnLst/>
              <a:rect r="r" b="b" t="t" l="l"/>
              <a:pathLst>
                <a:path h="812800" w="761331">
                  <a:moveTo>
                    <a:pt x="0" y="0"/>
                  </a:moveTo>
                  <a:lnTo>
                    <a:pt x="761331" y="0"/>
                  </a:lnTo>
                  <a:lnTo>
                    <a:pt x="761331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831A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9050"/>
              <a:ext cx="761331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438879" y="456545"/>
            <a:ext cx="7483515" cy="803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69"/>
              </a:lnSpc>
              <a:spcBef>
                <a:spcPct val="0"/>
              </a:spcBef>
            </a:pPr>
            <a:r>
              <a:rPr lang="en-US" b="true" sz="4833" spc="241">
                <a:solidFill>
                  <a:srgbClr val="4831AF"/>
                </a:solidFill>
                <a:latin typeface="Baskerville Display PT Bold"/>
                <a:ea typeface="Baskerville Display PT Bold"/>
                <a:cs typeface="Baskerville Display PT Bold"/>
                <a:sym typeface="Baskerville Display PT Bold"/>
              </a:rPr>
              <a:t>Model Evaluati</a:t>
            </a:r>
            <a:r>
              <a:rPr lang="en-US" b="true" sz="4833" spc="241">
                <a:solidFill>
                  <a:srgbClr val="FEFFFF"/>
                </a:solidFill>
                <a:latin typeface="Baskerville Display PT Bold"/>
                <a:ea typeface="Baskerville Display PT Bold"/>
                <a:cs typeface="Baskerville Display PT Bold"/>
                <a:sym typeface="Baskerville Display PT Bold"/>
              </a:rPr>
              <a:t>on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3998456" y="4073981"/>
            <a:ext cx="2890680" cy="3086100"/>
            <a:chOff x="0" y="0"/>
            <a:chExt cx="761331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61331" cy="812800"/>
            </a:xfrm>
            <a:custGeom>
              <a:avLst/>
              <a:gdLst/>
              <a:ahLst/>
              <a:cxnLst/>
              <a:rect r="r" b="b" t="t" l="l"/>
              <a:pathLst>
                <a:path h="812800" w="761331">
                  <a:moveTo>
                    <a:pt x="0" y="0"/>
                  </a:moveTo>
                  <a:lnTo>
                    <a:pt x="761331" y="0"/>
                  </a:lnTo>
                  <a:lnTo>
                    <a:pt x="761331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831A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9050"/>
              <a:ext cx="761331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438077" y="4073981"/>
            <a:ext cx="2680088" cy="3086100"/>
            <a:chOff x="0" y="0"/>
            <a:chExt cx="705867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705867" cy="812800"/>
            </a:xfrm>
            <a:custGeom>
              <a:avLst/>
              <a:gdLst/>
              <a:ahLst/>
              <a:cxnLst/>
              <a:rect r="r" b="b" t="t" l="l"/>
              <a:pathLst>
                <a:path h="812800" w="705867">
                  <a:moveTo>
                    <a:pt x="0" y="0"/>
                  </a:moveTo>
                  <a:lnTo>
                    <a:pt x="705867" y="0"/>
                  </a:lnTo>
                  <a:lnTo>
                    <a:pt x="705867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4831AF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9050"/>
              <a:ext cx="705867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3998456" y="5362465"/>
            <a:ext cx="2890680" cy="353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0.80704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679291" y="5362465"/>
            <a:ext cx="929418" cy="353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0.92944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32455" y="5430980"/>
            <a:ext cx="2291333" cy="353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0.654351027896049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997917"/>
            <a:ext cx="4957463" cy="1490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18"/>
              </a:lnSpc>
            </a:pPr>
            <a:r>
              <a:rPr lang="en-US" sz="4298">
                <a:solidFill>
                  <a:srgbClr val="000000"/>
                </a:solidFill>
                <a:latin typeface="Baskerville Display PT"/>
                <a:ea typeface="Baskerville Display PT"/>
                <a:cs typeface="Baskerville Display PT"/>
                <a:sym typeface="Baskerville Display PT"/>
              </a:rPr>
              <a:t>RESULTS</a:t>
            </a:r>
          </a:p>
          <a:p>
            <a:pPr algn="l">
              <a:lnSpc>
                <a:spcPts val="6018"/>
              </a:lnSpc>
              <a:spcBef>
                <a:spcPct val="0"/>
              </a:spcBef>
            </a:pPr>
          </a:p>
        </p:txBody>
      </p:sp>
      <p:sp>
        <p:nvSpPr>
          <p:cNvPr name="AutoShape 3" id="3"/>
          <p:cNvSpPr/>
          <p:nvPr/>
        </p:nvSpPr>
        <p:spPr>
          <a:xfrm flipV="true">
            <a:off x="1029771" y="6545480"/>
            <a:ext cx="3774244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5168568" y="2571750"/>
            <a:ext cx="290233" cy="5143500"/>
            <a:chOff x="0" y="0"/>
            <a:chExt cx="76440" cy="135466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6440" cy="1354667"/>
            </a:xfrm>
            <a:custGeom>
              <a:avLst/>
              <a:gdLst/>
              <a:ahLst/>
              <a:cxnLst/>
              <a:rect r="r" b="b" t="t" l="l"/>
              <a:pathLst>
                <a:path h="1354667" w="76440">
                  <a:moveTo>
                    <a:pt x="0" y="0"/>
                  </a:moveTo>
                  <a:lnTo>
                    <a:pt x="76440" y="0"/>
                  </a:lnTo>
                  <a:lnTo>
                    <a:pt x="76440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4831A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76440" cy="14022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5820751" y="510428"/>
            <a:ext cx="12139752" cy="9266145"/>
            <a:chOff x="0" y="0"/>
            <a:chExt cx="16186336" cy="12354860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2"/>
            <a:srcRect l="0" t="7366" r="0" b="7366"/>
            <a:stretch>
              <a:fillRect/>
            </a:stretch>
          </p:blipFill>
          <p:spPr>
            <a:xfrm flipH="false" flipV="false">
              <a:off x="0" y="0"/>
              <a:ext cx="16186336" cy="1235486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DAGPDfeqbQA</dc:identifier>
  <dcterms:modified xsi:type="dcterms:W3CDTF">2011-08-01T06:04:30Z</dcterms:modified>
  <cp:revision>1</cp:revision>
  <dc:title>problem statment</dc:title>
</cp:coreProperties>
</file>

<file path=docProps/thumbnail.jpeg>
</file>